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y="6858000" cx="12192000"/>
  <p:notesSz cx="12192000" cy="6858000"/>
  <p:embeddedFontLst>
    <p:embeddedFont>
      <p:font typeface="Poppins"/>
      <p:regular r:id="rId40"/>
      <p:bold r:id="rId41"/>
      <p:italic r:id="rId42"/>
      <p:boldItalic r:id="rId43"/>
    </p:embeddedFont>
    <p:embeddedFont>
      <p:font typeface="Poppins Medium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GoogleSlidesCustomDataVersion2">
      <go:slidesCustomData xmlns:go="http://customooxmlschemas.google.com/" r:id="rId48" roundtripDataSignature="AMtx7mifmxJdkun9TcFNLodn7aW/uGkQ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AAF850E-95C2-45D7-A732-FD3535DD4B12}">
  <a:tblStyle styleId="{BAAF850E-95C2-45D7-A732-FD3535DD4B1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regular.fntdata"/><Relationship Id="rId20" Type="http://schemas.openxmlformats.org/officeDocument/2006/relationships/slide" Target="slides/slide13.xml"/><Relationship Id="rId42" Type="http://schemas.openxmlformats.org/officeDocument/2006/relationships/font" Target="fonts/Poppins-italic.fntdata"/><Relationship Id="rId41" Type="http://schemas.openxmlformats.org/officeDocument/2006/relationships/font" Target="fonts/Poppins-bold.fntdata"/><Relationship Id="rId22" Type="http://schemas.openxmlformats.org/officeDocument/2006/relationships/slide" Target="slides/slide15.xml"/><Relationship Id="rId44" Type="http://schemas.openxmlformats.org/officeDocument/2006/relationships/font" Target="fonts/PoppinsMedium-regular.fntdata"/><Relationship Id="rId21" Type="http://schemas.openxmlformats.org/officeDocument/2006/relationships/slide" Target="slides/slide14.xml"/><Relationship Id="rId43" Type="http://schemas.openxmlformats.org/officeDocument/2006/relationships/font" Target="fonts/Poppins-boldItalic.fntdata"/><Relationship Id="rId24" Type="http://schemas.openxmlformats.org/officeDocument/2006/relationships/slide" Target="slides/slide17.xml"/><Relationship Id="rId46" Type="http://schemas.openxmlformats.org/officeDocument/2006/relationships/font" Target="fonts/PoppinsMedium-italic.fntdata"/><Relationship Id="rId23" Type="http://schemas.openxmlformats.org/officeDocument/2006/relationships/slide" Target="slides/slide16.xml"/><Relationship Id="rId45" Type="http://schemas.openxmlformats.org/officeDocument/2006/relationships/font" Target="fonts/Poppins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48" Type="http://customschemas.google.com/relationships/presentationmetadata" Target="metadata"/><Relationship Id="rId25" Type="http://schemas.openxmlformats.org/officeDocument/2006/relationships/slide" Target="slides/slide18.xml"/><Relationship Id="rId47" Type="http://schemas.openxmlformats.org/officeDocument/2006/relationships/font" Target="fonts/PoppinsMedium-boldItalic.fntdata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slide" Target="slides/slide32.xml"/><Relationship Id="rId16" Type="http://schemas.openxmlformats.org/officeDocument/2006/relationships/slide" Target="slides/slide9.xml"/><Relationship Id="rId38" Type="http://schemas.openxmlformats.org/officeDocument/2006/relationships/slide" Target="slides/slide31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e0b12d887e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8" name="Google Shape;98;g3e0b12d887e_0_0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e0b12d887e_0_243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g3e0b12d887e_0_243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e0b12d887e_0_247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g3e0b12d887e_0_247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e0b12d887e_0_257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3e0b12d887e_0_257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e2df17fe3f_0_0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3" name="Google Shape;103;g3e2df17fe3f_0_0:notes"/>
          <p:cNvSpPr/>
          <p:nvPr>
            <p:ph idx="2" type="sldImg"/>
          </p:nvPr>
        </p:nvSpPr>
        <p:spPr>
          <a:xfrm>
            <a:off x="677333" y="514350"/>
            <a:ext cx="108372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e0b12d887e_0_269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g3e0b12d887e_0_269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e0b12d887e_0_282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3e0b12d887e_0_282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e0b12d887e_0_286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g3e0b12d887e_0_286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e0b12d887e_0_294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3e0b12d887e_0_294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e0b12d887e_0_299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g3e0b12d887e_0_299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3e0b12d887e_0_303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g3e0b12d887e_0_303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e0b12d887e_0_308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g3e0b12d887e_0_308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e0b12d887e_0_312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3e0b12d887e_0_312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e0b12d887e_0_316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g3e0b12d887e_0_316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e0b12d887e_0_323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3e0b12d887e_0_323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e0b12d887e_0_327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3e0b12d887e_0_327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3e0b12d887e_0_331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3e0b12d887e_0_331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e0b12d887e_0_342:notes"/>
          <p:cNvSpPr txBox="1"/>
          <p:nvPr>
            <p:ph idx="1" type="body"/>
          </p:nvPr>
        </p:nvSpPr>
        <p:spPr>
          <a:xfrm>
            <a:off x="1625600" y="3257550"/>
            <a:ext cx="89409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g3e0b12d887e_0_342:notes"/>
          <p:cNvSpPr/>
          <p:nvPr>
            <p:ph idx="2" type="sldImg"/>
          </p:nvPr>
        </p:nvSpPr>
        <p:spPr>
          <a:xfrm>
            <a:off x="2032000" y="514350"/>
            <a:ext cx="81279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8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obj">
  <p:cSld name="OBJECT">
    <p:bg>
      <p:bgPr>
        <a:solidFill>
          <a:schemeClr val="l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7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ra Portada" showMasterSp="0">
  <p:cSld name="1_Contra Portada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2" id="59" name="Google Shape;59;g3e0b12d887e_0_3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4800" y="-19577"/>
            <a:ext cx="12261600" cy="6897153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3e0b12d887e_0_361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ar - Con Imagen Oscura" showMasterSp="0">
  <p:cSld name="Titular - Con Imagen Oscura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e0b12d887e_0_364"/>
          <p:cNvSpPr/>
          <p:nvPr>
            <p:ph idx="2" type="pic"/>
          </p:nvPr>
        </p:nvSpPr>
        <p:spPr>
          <a:xfrm>
            <a:off x="0" y="-180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g3e0b12d887e_0_364"/>
          <p:cNvSpPr txBox="1"/>
          <p:nvPr>
            <p:ph idx="1" type="body"/>
          </p:nvPr>
        </p:nvSpPr>
        <p:spPr>
          <a:xfrm>
            <a:off x="0" y="5277599"/>
            <a:ext cx="12193200" cy="158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g3e0b12d887e_0_364"/>
          <p:cNvSpPr txBox="1"/>
          <p:nvPr>
            <p:ph type="title"/>
          </p:nvPr>
        </p:nvSpPr>
        <p:spPr>
          <a:xfrm>
            <a:off x="601249" y="5758841"/>
            <a:ext cx="7910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65" name="Google Shape;65;g3e0b12d887e_0_364"/>
          <p:cNvSpPr txBox="1"/>
          <p:nvPr>
            <p:ph idx="3" type="body"/>
          </p:nvPr>
        </p:nvSpPr>
        <p:spPr>
          <a:xfrm>
            <a:off x="-1200" y="-1801"/>
            <a:ext cx="12193200" cy="22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g3e0b12d887e_0_364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ar - Con Imagen Clara" showMasterSp="0">
  <p:cSld name="Titular - Con Imagen Clara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e0b12d887e_0_370"/>
          <p:cNvSpPr/>
          <p:nvPr>
            <p:ph idx="2" type="pic"/>
          </p:nvPr>
        </p:nvSpPr>
        <p:spPr>
          <a:xfrm>
            <a:off x="0" y="-1801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g3e0b12d887e_0_370"/>
          <p:cNvSpPr txBox="1"/>
          <p:nvPr>
            <p:ph idx="1" type="body"/>
          </p:nvPr>
        </p:nvSpPr>
        <p:spPr>
          <a:xfrm>
            <a:off x="0" y="5277599"/>
            <a:ext cx="12193200" cy="1580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406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2pPr>
            <a:lvl3pPr indent="-406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3pPr>
            <a:lvl4pPr indent="-406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4pPr>
            <a:lvl5pPr indent="-406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g3e0b12d887e_0_370"/>
          <p:cNvSpPr txBox="1"/>
          <p:nvPr>
            <p:ph type="title"/>
          </p:nvPr>
        </p:nvSpPr>
        <p:spPr>
          <a:xfrm>
            <a:off x="601249" y="5758841"/>
            <a:ext cx="7910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71" name="Google Shape;71;g3e0b12d887e_0_370"/>
          <p:cNvSpPr txBox="1"/>
          <p:nvPr>
            <p:ph idx="3" type="body"/>
          </p:nvPr>
        </p:nvSpPr>
        <p:spPr>
          <a:xfrm>
            <a:off x="-1200" y="-1801"/>
            <a:ext cx="12193200" cy="2280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g3e0b12d887e_0_370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ar - Sin Imagen" showMasterSp="0">
  <p:cSld name="Titular - Sin Image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e0b12d887e_0_376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 cap="flat" cmpd="sng" w="12700">
            <a:solidFill>
              <a:srgbClr val="496C3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3e0b12d887e_0_376"/>
          <p:cNvSpPr txBox="1"/>
          <p:nvPr>
            <p:ph type="title"/>
          </p:nvPr>
        </p:nvSpPr>
        <p:spPr>
          <a:xfrm>
            <a:off x="2296003" y="2698200"/>
            <a:ext cx="75999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"/>
              <a:buNone/>
              <a:defRPr sz="3600">
                <a:solidFill>
                  <a:schemeClr val="accen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pic>
        <p:nvPicPr>
          <p:cNvPr descr="Imagen 12" id="76" name="Google Shape;76;g3e0b12d887e_0_3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200" y="5304747"/>
            <a:ext cx="12193199" cy="158130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4" id="77" name="Google Shape;77;g3e0b12d887e_0_3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200" y="0"/>
            <a:ext cx="12193203" cy="22798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e0b12d887e_0_376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Genérica - Texto">
  <p:cSld name="Diapositiva Genérica - Texto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e0b12d887e_0_382"/>
          <p:cNvSpPr txBox="1"/>
          <p:nvPr>
            <p:ph type="title"/>
          </p:nvPr>
        </p:nvSpPr>
        <p:spPr>
          <a:xfrm>
            <a:off x="1414397" y="1017740"/>
            <a:ext cx="9363300" cy="482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oppins"/>
              <a:buNone/>
              <a:defRPr sz="3600">
                <a:solidFill>
                  <a:schemeClr val="accent2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81" name="Google Shape;81;g3e0b12d887e_0_382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Genérica - Imagen y Texto" showMasterSp="0">
  <p:cSld name="Diapositiva Genérica - Imagen y Texto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e0b12d887e_0_385"/>
          <p:cNvSpPr txBox="1"/>
          <p:nvPr>
            <p:ph idx="1" type="body"/>
          </p:nvPr>
        </p:nvSpPr>
        <p:spPr>
          <a:xfrm>
            <a:off x="3191608" y="3429000"/>
            <a:ext cx="5805600" cy="28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g3e0b12d887e_0_385"/>
          <p:cNvSpPr/>
          <p:nvPr>
            <p:ph idx="2" type="pic"/>
          </p:nvPr>
        </p:nvSpPr>
        <p:spPr>
          <a:xfrm>
            <a:off x="-6350" y="3803048"/>
            <a:ext cx="2880000" cy="25200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g3e0b12d887e_0_385"/>
          <p:cNvSpPr/>
          <p:nvPr>
            <p:ph idx="3" type="pic"/>
          </p:nvPr>
        </p:nvSpPr>
        <p:spPr>
          <a:xfrm flipH="1">
            <a:off x="9318350" y="1283046"/>
            <a:ext cx="2880000" cy="25200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Imagen 8" id="86" name="Google Shape;86;g3e0b12d887e_0_3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0105" y="-12527"/>
            <a:ext cx="11944800" cy="93933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g3e0b12d887e_0_385"/>
          <p:cNvSpPr txBox="1"/>
          <p:nvPr>
            <p:ph type="title"/>
          </p:nvPr>
        </p:nvSpPr>
        <p:spPr>
          <a:xfrm>
            <a:off x="290447" y="1283046"/>
            <a:ext cx="58056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3600"/>
              <a:buFont typeface="Poppins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88" name="Google Shape;88;g3e0b12d887e_0_38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fografía" showMasterSp="0">
  <p:cSld name="Infografía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1" id="90" name="Google Shape;90;g3e0b12d887e_0_3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8750" y="392566"/>
            <a:ext cx="12599999" cy="63193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3" id="91" name="Google Shape;91;g3e0b12d887e_0_3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0105" y="-12527"/>
            <a:ext cx="11944800" cy="93933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e0b12d887e_0_392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>
  <p:cSld name="Portada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g3e0b12d887e_0_3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315" y="-22313"/>
            <a:ext cx="12261601" cy="68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3e0b12d887e_0_396"/>
          <p:cNvSpPr txBox="1"/>
          <p:nvPr>
            <p:ph type="title"/>
          </p:nvPr>
        </p:nvSpPr>
        <p:spPr>
          <a:xfrm>
            <a:off x="494777" y="2223370"/>
            <a:ext cx="6488400" cy="24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438035" y="2398395"/>
            <a:ext cx="6430645" cy="2934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>
  <p:cSld name="Blank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 1">
  <p:cSld name="Portada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g3e0b12d887e_0_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315" y="-22313"/>
            <a:ext cx="12261601" cy="689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3e0b12d887e_0_57"/>
          <p:cNvSpPr txBox="1"/>
          <p:nvPr>
            <p:ph type="title"/>
          </p:nvPr>
        </p:nvSpPr>
        <p:spPr>
          <a:xfrm>
            <a:off x="494777" y="2223370"/>
            <a:ext cx="6488400" cy="24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 Medium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 showMasterSp="0" type="tx">
  <p:cSld name="TITLE_AND_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10" id="49" name="Google Shape;49;g3e0b12d887e_0_3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1316" y="-22314"/>
            <a:ext cx="12261600" cy="689715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3e0b12d887e_0_351"/>
          <p:cNvSpPr txBox="1"/>
          <p:nvPr>
            <p:ph type="title"/>
          </p:nvPr>
        </p:nvSpPr>
        <p:spPr>
          <a:xfrm>
            <a:off x="494777" y="2223369"/>
            <a:ext cx="6488400" cy="24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800"/>
              <a:buFont typeface="Poppins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g3e0b12d887e_0_351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Genérica - Titular y Texto">
  <p:cSld name="Diapositiva Genérica - Titular y Texto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e0b12d887e_0_355"/>
          <p:cNvSpPr txBox="1"/>
          <p:nvPr>
            <p:ph idx="1" type="body"/>
          </p:nvPr>
        </p:nvSpPr>
        <p:spPr>
          <a:xfrm>
            <a:off x="1414397" y="2580014"/>
            <a:ext cx="9365100" cy="3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oppins"/>
              <a:buNone/>
              <a:defRPr sz="2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g3e0b12d887e_0_355"/>
          <p:cNvSpPr txBox="1"/>
          <p:nvPr>
            <p:ph type="title"/>
          </p:nvPr>
        </p:nvSpPr>
        <p:spPr>
          <a:xfrm>
            <a:off x="1415560" y="1122362"/>
            <a:ext cx="93621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3600"/>
              <a:buFont typeface="Poppins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None/>
              <a:defRPr/>
            </a:lvl9pPr>
          </a:lstStyle>
          <a:p/>
        </p:txBody>
      </p:sp>
      <p:sp>
        <p:nvSpPr>
          <p:cNvPr id="55" name="Google Shape;55;g3e0b12d887e_0_355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Genérica - Vacio">
  <p:cSld name="Diapositiva Genérica - Vacio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e0b12d887e_0_359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sz="1200">
                <a:solidFill>
                  <a:srgbClr val="888B89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1896344" cy="926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6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6"/>
          <p:cNvSpPr txBox="1"/>
          <p:nvPr>
            <p:ph idx="1" type="body"/>
          </p:nvPr>
        </p:nvSpPr>
        <p:spPr>
          <a:xfrm>
            <a:off x="438035" y="2398395"/>
            <a:ext cx="6430645" cy="2934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6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" name="Google Shape;10;p16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6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10" id="44" name="Google Shape;44;g3e0b12d887e_0_34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50105" y="-12527"/>
            <a:ext cx="11946289" cy="93945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g3e0b12d887e_0_346"/>
          <p:cNvSpPr txBox="1"/>
          <p:nvPr>
            <p:ph type="title"/>
          </p:nvPr>
        </p:nvSpPr>
        <p:spPr>
          <a:xfrm>
            <a:off x="609600" y="92074"/>
            <a:ext cx="10972800" cy="150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Poppins"/>
              <a:buNone/>
              <a:defRPr b="0" i="0" sz="44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6" name="Google Shape;46;g3e0b12d887e_0_346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4064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4064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4064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4064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4064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4064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4064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42B1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7" name="Google Shape;47;g3e0b12d887e_0_346"/>
          <p:cNvSpPr txBox="1"/>
          <p:nvPr>
            <p:ph idx="12" type="sldNum"/>
          </p:nvPr>
        </p:nvSpPr>
        <p:spPr>
          <a:xfrm>
            <a:off x="5892800" y="6172200"/>
            <a:ext cx="2844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B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B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jpg"/><Relationship Id="rId4" Type="http://schemas.openxmlformats.org/officeDocument/2006/relationships/image" Target="../media/image38.jpg"/><Relationship Id="rId5" Type="http://schemas.openxmlformats.org/officeDocument/2006/relationships/image" Target="../media/image40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49.jpg"/><Relationship Id="rId10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jpg"/><Relationship Id="rId4" Type="http://schemas.openxmlformats.org/officeDocument/2006/relationships/image" Target="../media/image55.jpg"/><Relationship Id="rId9" Type="http://schemas.openxmlformats.org/officeDocument/2006/relationships/image" Target="../media/image47.jpg"/><Relationship Id="rId5" Type="http://schemas.openxmlformats.org/officeDocument/2006/relationships/image" Target="../media/image44.jpg"/><Relationship Id="rId6" Type="http://schemas.openxmlformats.org/officeDocument/2006/relationships/image" Target="../media/image43.jpg"/><Relationship Id="rId7" Type="http://schemas.openxmlformats.org/officeDocument/2006/relationships/image" Target="../media/image46.jpg"/><Relationship Id="rId8" Type="http://schemas.openxmlformats.org/officeDocument/2006/relationships/image" Target="../media/image4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1.jpg"/></Relationships>
</file>

<file path=ppt/slides/_rels/slide13.xml.rels><?xml version="1.0" encoding="UTF-8" standalone="yes"?><Relationships xmlns="http://schemas.openxmlformats.org/package/2006/relationships"><Relationship Id="rId20" Type="http://schemas.openxmlformats.org/officeDocument/2006/relationships/image" Target="../media/image76.png"/><Relationship Id="rId22" Type="http://schemas.openxmlformats.org/officeDocument/2006/relationships/image" Target="../media/image64.png"/><Relationship Id="rId21" Type="http://schemas.openxmlformats.org/officeDocument/2006/relationships/image" Target="../media/image81.png"/><Relationship Id="rId24" Type="http://schemas.openxmlformats.org/officeDocument/2006/relationships/image" Target="../media/image75.png"/><Relationship Id="rId23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62.png"/><Relationship Id="rId9" Type="http://schemas.openxmlformats.org/officeDocument/2006/relationships/image" Target="../media/image60.png"/><Relationship Id="rId26" Type="http://schemas.openxmlformats.org/officeDocument/2006/relationships/image" Target="../media/image72.png"/><Relationship Id="rId25" Type="http://schemas.openxmlformats.org/officeDocument/2006/relationships/image" Target="../media/image77.png"/><Relationship Id="rId28" Type="http://schemas.openxmlformats.org/officeDocument/2006/relationships/image" Target="../media/image96.png"/><Relationship Id="rId27" Type="http://schemas.openxmlformats.org/officeDocument/2006/relationships/image" Target="../media/image69.png"/><Relationship Id="rId5" Type="http://schemas.openxmlformats.org/officeDocument/2006/relationships/image" Target="../media/image48.png"/><Relationship Id="rId6" Type="http://schemas.openxmlformats.org/officeDocument/2006/relationships/image" Target="../media/image59.png"/><Relationship Id="rId29" Type="http://schemas.openxmlformats.org/officeDocument/2006/relationships/image" Target="../media/image70.png"/><Relationship Id="rId7" Type="http://schemas.openxmlformats.org/officeDocument/2006/relationships/image" Target="../media/image65.png"/><Relationship Id="rId8" Type="http://schemas.openxmlformats.org/officeDocument/2006/relationships/image" Target="../media/image54.png"/><Relationship Id="rId31" Type="http://schemas.openxmlformats.org/officeDocument/2006/relationships/image" Target="../media/image90.png"/><Relationship Id="rId30" Type="http://schemas.openxmlformats.org/officeDocument/2006/relationships/image" Target="../media/image84.png"/><Relationship Id="rId11" Type="http://schemas.openxmlformats.org/officeDocument/2006/relationships/image" Target="../media/image56.png"/><Relationship Id="rId33" Type="http://schemas.openxmlformats.org/officeDocument/2006/relationships/image" Target="../media/image79.png"/><Relationship Id="rId10" Type="http://schemas.openxmlformats.org/officeDocument/2006/relationships/image" Target="../media/image58.png"/><Relationship Id="rId32" Type="http://schemas.openxmlformats.org/officeDocument/2006/relationships/image" Target="../media/image78.png"/><Relationship Id="rId13" Type="http://schemas.openxmlformats.org/officeDocument/2006/relationships/image" Target="../media/image52.png"/><Relationship Id="rId12" Type="http://schemas.openxmlformats.org/officeDocument/2006/relationships/image" Target="../media/image57.png"/><Relationship Id="rId34" Type="http://schemas.openxmlformats.org/officeDocument/2006/relationships/image" Target="../media/image86.png"/><Relationship Id="rId15" Type="http://schemas.openxmlformats.org/officeDocument/2006/relationships/image" Target="../media/image67.png"/><Relationship Id="rId14" Type="http://schemas.openxmlformats.org/officeDocument/2006/relationships/image" Target="../media/image73.png"/><Relationship Id="rId17" Type="http://schemas.openxmlformats.org/officeDocument/2006/relationships/image" Target="../media/image61.png"/><Relationship Id="rId16" Type="http://schemas.openxmlformats.org/officeDocument/2006/relationships/image" Target="../media/image63.png"/><Relationship Id="rId19" Type="http://schemas.openxmlformats.org/officeDocument/2006/relationships/image" Target="../media/image88.png"/><Relationship Id="rId18" Type="http://schemas.openxmlformats.org/officeDocument/2006/relationships/image" Target="../media/image6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80.jpg"/><Relationship Id="rId5" Type="http://schemas.openxmlformats.org/officeDocument/2006/relationships/image" Target="../media/image93.jpg"/><Relationship Id="rId6" Type="http://schemas.openxmlformats.org/officeDocument/2006/relationships/image" Target="../media/image74.jpg"/><Relationship Id="rId7" Type="http://schemas.openxmlformats.org/officeDocument/2006/relationships/image" Target="../media/image85.jpg"/><Relationship Id="rId8" Type="http://schemas.openxmlformats.org/officeDocument/2006/relationships/image" Target="../media/image8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2.jpg"/><Relationship Id="rId4" Type="http://schemas.openxmlformats.org/officeDocument/2006/relationships/image" Target="../media/image89.jpg"/><Relationship Id="rId5" Type="http://schemas.openxmlformats.org/officeDocument/2006/relationships/image" Target="../media/image92.jpg"/><Relationship Id="rId6" Type="http://schemas.openxmlformats.org/officeDocument/2006/relationships/image" Target="../media/image10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5.jpg"/><Relationship Id="rId6" Type="http://schemas.openxmlformats.org/officeDocument/2006/relationships/hyperlink" Target="https://www.bateralabs.eus/eu/" TargetMode="External"/><Relationship Id="rId7" Type="http://schemas.openxmlformats.org/officeDocument/2006/relationships/image" Target="../media/image8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rive.google.com/file/d/1T8DqENK9JA4UBWZPZi-mPlIZunbIYmPY/view" TargetMode="External"/><Relationship Id="rId4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9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9.png"/><Relationship Id="rId4" Type="http://schemas.openxmlformats.org/officeDocument/2006/relationships/image" Target="../media/image10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7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hyperlink" Target="https://bateralabs.eus/eu/" TargetMode="External"/><Relationship Id="rId6" Type="http://schemas.openxmlformats.org/officeDocument/2006/relationships/hyperlink" Target="https://www.bateralabs.eus/eu/" TargetMode="External"/><Relationship Id="rId7" Type="http://schemas.openxmlformats.org/officeDocument/2006/relationships/image" Target="../media/image8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6.jpg"/><Relationship Id="rId7" Type="http://schemas.openxmlformats.org/officeDocument/2006/relationships/image" Target="../media/image20.jpg"/><Relationship Id="rId8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26.jpg"/><Relationship Id="rId5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jpg"/><Relationship Id="rId4" Type="http://schemas.openxmlformats.org/officeDocument/2006/relationships/image" Target="../media/image4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Relationship Id="rId4" Type="http://schemas.openxmlformats.org/officeDocument/2006/relationships/image" Target="../media/image27.jpg"/><Relationship Id="rId9" Type="http://schemas.openxmlformats.org/officeDocument/2006/relationships/image" Target="../media/image36.png"/><Relationship Id="rId5" Type="http://schemas.openxmlformats.org/officeDocument/2006/relationships/image" Target="../media/image30.png"/><Relationship Id="rId6" Type="http://schemas.openxmlformats.org/officeDocument/2006/relationships/image" Target="../media/image33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jpg"/><Relationship Id="rId4" Type="http://schemas.openxmlformats.org/officeDocument/2006/relationships/image" Target="../media/image39.jpg"/><Relationship Id="rId5" Type="http://schemas.openxmlformats.org/officeDocument/2006/relationships/image" Target="../media/image3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e0b12d887e_0_0"/>
          <p:cNvSpPr txBox="1"/>
          <p:nvPr>
            <p:ph type="title"/>
          </p:nvPr>
        </p:nvSpPr>
        <p:spPr>
          <a:xfrm>
            <a:off x="396803" y="1974450"/>
            <a:ext cx="7662900" cy="24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accent3"/>
                </a:solidFill>
              </a:rPr>
              <a:t>UROLA ERDIA</a:t>
            </a:r>
            <a:endParaRPr b="1" sz="66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1112926" y="838961"/>
            <a:ext cx="6906259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Funtsezko arriskuak Urola Erdian</a:t>
            </a:r>
            <a:endParaRPr/>
          </a:p>
        </p:txBody>
      </p:sp>
      <p:graphicFrame>
        <p:nvGraphicFramePr>
          <p:cNvPr id="208" name="Google Shape;208;p8"/>
          <p:cNvGraphicFramePr/>
          <p:nvPr/>
        </p:nvGraphicFramePr>
        <p:xfrm>
          <a:off x="476135" y="23983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{BAAF850E-95C2-45D7-A732-FD3535DD4B12}</a:tableStyleId>
              </a:tblPr>
              <a:tblGrid>
                <a:gridCol w="2324100"/>
                <a:gridCol w="1677675"/>
                <a:gridCol w="1199525"/>
                <a:gridCol w="1152525"/>
              </a:tblGrid>
              <a:tr h="3702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56451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82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Lehen sektorea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50" marB="0" marR="0" marL="0">
                    <a:lnT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Kalteberatasuna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lnT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4635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Arriskua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lnT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  <a:tr h="370850">
                <a:tc vMerge="1"/>
                <a:tc>
                  <a:txBody>
                    <a:bodyPr/>
                    <a:lstStyle/>
                    <a:p>
                      <a:pPr indent="0" lvl="0" marL="4254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Gaur egun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57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1971-2000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2041-2070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</a:tr>
              <a:tr h="944250">
                <a:tc>
                  <a:txBody>
                    <a:bodyPr/>
                    <a:lstStyle/>
                    <a:p>
                      <a:pPr indent="0" lvl="0" marL="90805" marR="831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Abere-ekoizpena		eta animalien	ongizatea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90805" marR="8445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galtzeko	arriskua, tenperaturak igotzeagatik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375" marB="0" marR="0" marL="0">
                    <a:lnT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31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Baxua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495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38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Baxua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4950" marB="0" marR="0" marL="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Ertaina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4950" marB="0" marR="0" marL="0"/>
                </a:tc>
              </a:tr>
              <a:tr h="731525">
                <a:tc>
                  <a:txBody>
                    <a:bodyPr/>
                    <a:lstStyle/>
                    <a:p>
                      <a:pPr indent="0" lvl="0" marL="90805" marR="8318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Baso-sektorearen ekoizpenaren	gaineko sute-arriskua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375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318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Oso altua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825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3815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Baxua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825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Ertaina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825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</a:tr>
              <a:tr h="518150">
                <a:tc>
                  <a:txBody>
                    <a:bodyPr/>
                    <a:lstStyle/>
                    <a:p>
                      <a:pPr indent="0" lvl="0" marL="90805" marR="8255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Euri-jasen	arriskua	baso- sektorean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39375" marB="0" marR="0" marL="0"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6050" marB="0" marR="0" marL="0"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38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Baxua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6050" marB="0" marR="0" marL="0"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254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Ertaina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46050" marB="0" marR="0" marL="0"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324" y="2508522"/>
            <a:ext cx="546198" cy="54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7428103" y="4006088"/>
            <a:ext cx="3796029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Mehatxua / Peligro masas RCP8.5 2041-2070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8452231" y="1450975"/>
            <a:ext cx="148590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T max uda-verano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81671" y="1716023"/>
            <a:ext cx="4062977" cy="2263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4547" y="4287011"/>
            <a:ext cx="2526764" cy="2523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9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Klima-aldaketari aurre egiteko neurriak</a:t>
            </a:r>
            <a:endParaRPr/>
          </a:p>
        </p:txBody>
      </p:sp>
      <p:grpSp>
        <p:nvGrpSpPr>
          <p:cNvPr id="219" name="Google Shape;219;p9"/>
          <p:cNvGrpSpPr/>
          <p:nvPr/>
        </p:nvGrpSpPr>
        <p:grpSpPr>
          <a:xfrm>
            <a:off x="405384" y="2499360"/>
            <a:ext cx="1576070" cy="551815"/>
            <a:chOff x="405384" y="2499360"/>
            <a:chExt cx="1576070" cy="551815"/>
          </a:xfrm>
        </p:grpSpPr>
        <p:sp>
          <p:nvSpPr>
            <p:cNvPr id="220" name="Google Shape;220;p9"/>
            <p:cNvSpPr/>
            <p:nvPr/>
          </p:nvSpPr>
          <p:spPr>
            <a:xfrm>
              <a:off x="405384" y="2499360"/>
              <a:ext cx="1576070" cy="551815"/>
            </a:xfrm>
            <a:custGeom>
              <a:rect b="b" l="l" r="r" t="t"/>
              <a:pathLst>
                <a:path extrusionOk="0" h="551814" w="1576070">
                  <a:moveTo>
                    <a:pt x="1483867" y="0"/>
                  </a:moveTo>
                  <a:lnTo>
                    <a:pt x="91947" y="0"/>
                  </a:lnTo>
                  <a:lnTo>
                    <a:pt x="56160" y="7223"/>
                  </a:lnTo>
                  <a:lnTo>
                    <a:pt x="26933" y="26924"/>
                  </a:lnTo>
                  <a:lnTo>
                    <a:pt x="7226" y="56149"/>
                  </a:lnTo>
                  <a:lnTo>
                    <a:pt x="0" y="91948"/>
                  </a:lnTo>
                  <a:lnTo>
                    <a:pt x="0" y="459739"/>
                  </a:lnTo>
                  <a:lnTo>
                    <a:pt x="7226" y="495538"/>
                  </a:lnTo>
                  <a:lnTo>
                    <a:pt x="26933" y="524763"/>
                  </a:lnTo>
                  <a:lnTo>
                    <a:pt x="56160" y="544464"/>
                  </a:lnTo>
                  <a:lnTo>
                    <a:pt x="91947" y="551688"/>
                  </a:lnTo>
                  <a:lnTo>
                    <a:pt x="1483867" y="551688"/>
                  </a:lnTo>
                  <a:lnTo>
                    <a:pt x="1519666" y="544464"/>
                  </a:lnTo>
                  <a:lnTo>
                    <a:pt x="1548892" y="524763"/>
                  </a:lnTo>
                  <a:lnTo>
                    <a:pt x="1568592" y="495538"/>
                  </a:lnTo>
                  <a:lnTo>
                    <a:pt x="1575816" y="459739"/>
                  </a:lnTo>
                  <a:lnTo>
                    <a:pt x="1575816" y="91948"/>
                  </a:lnTo>
                  <a:lnTo>
                    <a:pt x="1568592" y="56149"/>
                  </a:lnTo>
                  <a:lnTo>
                    <a:pt x="1548892" y="26924"/>
                  </a:lnTo>
                  <a:lnTo>
                    <a:pt x="1519666" y="7223"/>
                  </a:lnTo>
                  <a:lnTo>
                    <a:pt x="1483867" y="0"/>
                  </a:lnTo>
                  <a:close/>
                </a:path>
              </a:pathLst>
            </a:custGeom>
            <a:solidFill>
              <a:srgbClr val="ACFF7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405384" y="2499360"/>
              <a:ext cx="1576070" cy="551815"/>
            </a:xfrm>
            <a:custGeom>
              <a:rect b="b" l="l" r="r" t="t"/>
              <a:pathLst>
                <a:path extrusionOk="0" h="551814" w="1576070">
                  <a:moveTo>
                    <a:pt x="0" y="91948"/>
                  </a:moveTo>
                  <a:lnTo>
                    <a:pt x="7226" y="56149"/>
                  </a:lnTo>
                  <a:lnTo>
                    <a:pt x="26933" y="26924"/>
                  </a:lnTo>
                  <a:lnTo>
                    <a:pt x="56160" y="7223"/>
                  </a:lnTo>
                  <a:lnTo>
                    <a:pt x="91947" y="0"/>
                  </a:lnTo>
                  <a:lnTo>
                    <a:pt x="1483867" y="0"/>
                  </a:lnTo>
                  <a:lnTo>
                    <a:pt x="1519666" y="7223"/>
                  </a:lnTo>
                  <a:lnTo>
                    <a:pt x="1548892" y="26924"/>
                  </a:lnTo>
                  <a:lnTo>
                    <a:pt x="1568592" y="56149"/>
                  </a:lnTo>
                  <a:lnTo>
                    <a:pt x="1575816" y="91948"/>
                  </a:lnTo>
                  <a:lnTo>
                    <a:pt x="1575816" y="459739"/>
                  </a:lnTo>
                  <a:lnTo>
                    <a:pt x="1568592" y="495538"/>
                  </a:lnTo>
                  <a:lnTo>
                    <a:pt x="1548892" y="524763"/>
                  </a:lnTo>
                  <a:lnTo>
                    <a:pt x="1519666" y="544464"/>
                  </a:lnTo>
                  <a:lnTo>
                    <a:pt x="1483867" y="551688"/>
                  </a:lnTo>
                  <a:lnTo>
                    <a:pt x="91947" y="551688"/>
                  </a:lnTo>
                  <a:lnTo>
                    <a:pt x="56160" y="544464"/>
                  </a:lnTo>
                  <a:lnTo>
                    <a:pt x="26933" y="524763"/>
                  </a:lnTo>
                  <a:lnTo>
                    <a:pt x="7226" y="495538"/>
                  </a:lnTo>
                  <a:lnTo>
                    <a:pt x="0" y="459739"/>
                  </a:lnTo>
                  <a:lnTo>
                    <a:pt x="0" y="91948"/>
                  </a:lnTo>
                  <a:close/>
                </a:path>
              </a:pathLst>
            </a:custGeom>
            <a:noFill/>
            <a:ln cap="flat" cmpd="sng" w="12175">
              <a:solidFill>
                <a:srgbClr val="7CBB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2" name="Google Shape;222;p9"/>
          <p:cNvSpPr txBox="1"/>
          <p:nvPr/>
        </p:nvSpPr>
        <p:spPr>
          <a:xfrm>
            <a:off x="813612" y="2556713"/>
            <a:ext cx="758190" cy="424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238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7381C"/>
                </a:solidFill>
                <a:latin typeface="Arial"/>
                <a:ea typeface="Arial"/>
                <a:cs typeface="Arial"/>
                <a:sym typeface="Arial"/>
              </a:rPr>
              <a:t>Arintzea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7381C"/>
                </a:solidFill>
                <a:latin typeface="Arial"/>
                <a:ea typeface="Arial"/>
                <a:cs typeface="Arial"/>
                <a:sym typeface="Arial"/>
              </a:rPr>
              <a:t>Mitigación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" name="Google Shape;223;p9"/>
          <p:cNvGrpSpPr/>
          <p:nvPr/>
        </p:nvGrpSpPr>
        <p:grpSpPr>
          <a:xfrm>
            <a:off x="457200" y="4701540"/>
            <a:ext cx="1483360" cy="553720"/>
            <a:chOff x="457200" y="4701540"/>
            <a:chExt cx="1483360" cy="553720"/>
          </a:xfrm>
        </p:grpSpPr>
        <p:sp>
          <p:nvSpPr>
            <p:cNvPr id="224" name="Google Shape;224;p9"/>
            <p:cNvSpPr/>
            <p:nvPr/>
          </p:nvSpPr>
          <p:spPr>
            <a:xfrm>
              <a:off x="457200" y="4701540"/>
              <a:ext cx="1483360" cy="553720"/>
            </a:xfrm>
            <a:custGeom>
              <a:rect b="b" l="l" r="r" t="t"/>
              <a:pathLst>
                <a:path extrusionOk="0" h="553720" w="1483360">
                  <a:moveTo>
                    <a:pt x="1390650" y="0"/>
                  </a:moveTo>
                  <a:lnTo>
                    <a:pt x="92201" y="0"/>
                  </a:lnTo>
                  <a:lnTo>
                    <a:pt x="56310" y="7244"/>
                  </a:lnTo>
                  <a:lnTo>
                    <a:pt x="27003" y="27003"/>
                  </a:lnTo>
                  <a:lnTo>
                    <a:pt x="7244" y="56310"/>
                  </a:lnTo>
                  <a:lnTo>
                    <a:pt x="0" y="92202"/>
                  </a:lnTo>
                  <a:lnTo>
                    <a:pt x="0" y="461010"/>
                  </a:lnTo>
                  <a:lnTo>
                    <a:pt x="7244" y="496901"/>
                  </a:lnTo>
                  <a:lnTo>
                    <a:pt x="27003" y="526208"/>
                  </a:lnTo>
                  <a:lnTo>
                    <a:pt x="56310" y="545967"/>
                  </a:lnTo>
                  <a:lnTo>
                    <a:pt x="92201" y="553212"/>
                  </a:lnTo>
                  <a:lnTo>
                    <a:pt x="1390650" y="553212"/>
                  </a:lnTo>
                  <a:lnTo>
                    <a:pt x="1426541" y="545967"/>
                  </a:lnTo>
                  <a:lnTo>
                    <a:pt x="1455848" y="526208"/>
                  </a:lnTo>
                  <a:lnTo>
                    <a:pt x="1475607" y="496901"/>
                  </a:lnTo>
                  <a:lnTo>
                    <a:pt x="1482852" y="461010"/>
                  </a:lnTo>
                  <a:lnTo>
                    <a:pt x="1482852" y="92202"/>
                  </a:lnTo>
                  <a:lnTo>
                    <a:pt x="1475607" y="56310"/>
                  </a:lnTo>
                  <a:lnTo>
                    <a:pt x="1455848" y="27003"/>
                  </a:lnTo>
                  <a:lnTo>
                    <a:pt x="1426541" y="7244"/>
                  </a:lnTo>
                  <a:lnTo>
                    <a:pt x="1390650" y="0"/>
                  </a:lnTo>
                  <a:close/>
                </a:path>
              </a:pathLst>
            </a:custGeom>
            <a:solidFill>
              <a:srgbClr val="00823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57200" y="4701540"/>
              <a:ext cx="1483360" cy="553720"/>
            </a:xfrm>
            <a:custGeom>
              <a:rect b="b" l="l" r="r" t="t"/>
              <a:pathLst>
                <a:path extrusionOk="0" h="553720" w="1483360">
                  <a:moveTo>
                    <a:pt x="0" y="92202"/>
                  </a:moveTo>
                  <a:lnTo>
                    <a:pt x="7244" y="56310"/>
                  </a:lnTo>
                  <a:lnTo>
                    <a:pt x="27003" y="27003"/>
                  </a:lnTo>
                  <a:lnTo>
                    <a:pt x="56310" y="7244"/>
                  </a:lnTo>
                  <a:lnTo>
                    <a:pt x="92201" y="0"/>
                  </a:lnTo>
                  <a:lnTo>
                    <a:pt x="1390650" y="0"/>
                  </a:lnTo>
                  <a:lnTo>
                    <a:pt x="1426541" y="7244"/>
                  </a:lnTo>
                  <a:lnTo>
                    <a:pt x="1455848" y="27003"/>
                  </a:lnTo>
                  <a:lnTo>
                    <a:pt x="1475607" y="56310"/>
                  </a:lnTo>
                  <a:lnTo>
                    <a:pt x="1482852" y="92202"/>
                  </a:lnTo>
                  <a:lnTo>
                    <a:pt x="1482852" y="461010"/>
                  </a:lnTo>
                  <a:lnTo>
                    <a:pt x="1475607" y="496901"/>
                  </a:lnTo>
                  <a:lnTo>
                    <a:pt x="1455848" y="526208"/>
                  </a:lnTo>
                  <a:lnTo>
                    <a:pt x="1426541" y="545967"/>
                  </a:lnTo>
                  <a:lnTo>
                    <a:pt x="1390650" y="553212"/>
                  </a:lnTo>
                  <a:lnTo>
                    <a:pt x="92201" y="553212"/>
                  </a:lnTo>
                  <a:lnTo>
                    <a:pt x="56310" y="545967"/>
                  </a:lnTo>
                  <a:lnTo>
                    <a:pt x="27003" y="526208"/>
                  </a:lnTo>
                  <a:lnTo>
                    <a:pt x="7244" y="496901"/>
                  </a:lnTo>
                  <a:lnTo>
                    <a:pt x="0" y="461010"/>
                  </a:lnTo>
                  <a:lnTo>
                    <a:pt x="0" y="92202"/>
                  </a:lnTo>
                  <a:close/>
                </a:path>
              </a:pathLst>
            </a:custGeom>
            <a:noFill/>
            <a:ln cap="flat" cmpd="sng" w="12175">
              <a:solidFill>
                <a:srgbClr val="005E2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6" name="Google Shape;226;p9"/>
          <p:cNvSpPr txBox="1"/>
          <p:nvPr/>
        </p:nvSpPr>
        <p:spPr>
          <a:xfrm>
            <a:off x="630732" y="4761102"/>
            <a:ext cx="1135380" cy="4235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Egokitzapena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Adaptación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9"/>
          <p:cNvSpPr/>
          <p:nvPr/>
        </p:nvSpPr>
        <p:spPr>
          <a:xfrm>
            <a:off x="1242060" y="3168395"/>
            <a:ext cx="76200" cy="1231900"/>
          </a:xfrm>
          <a:custGeom>
            <a:rect b="b" l="l" r="r" t="t"/>
            <a:pathLst>
              <a:path extrusionOk="0" h="1231900" w="76200">
                <a:moveTo>
                  <a:pt x="31750" y="1155699"/>
                </a:moveTo>
                <a:lnTo>
                  <a:pt x="0" y="1155699"/>
                </a:lnTo>
                <a:lnTo>
                  <a:pt x="38100" y="1231899"/>
                </a:lnTo>
                <a:lnTo>
                  <a:pt x="69850" y="1168399"/>
                </a:lnTo>
                <a:lnTo>
                  <a:pt x="31750" y="1168399"/>
                </a:lnTo>
                <a:lnTo>
                  <a:pt x="31750" y="1155699"/>
                </a:lnTo>
                <a:close/>
              </a:path>
              <a:path extrusionOk="0" h="1231900" w="76200">
                <a:moveTo>
                  <a:pt x="44450" y="63500"/>
                </a:moveTo>
                <a:lnTo>
                  <a:pt x="31750" y="63500"/>
                </a:lnTo>
                <a:lnTo>
                  <a:pt x="31750" y="1168399"/>
                </a:lnTo>
                <a:lnTo>
                  <a:pt x="44450" y="1168399"/>
                </a:lnTo>
                <a:lnTo>
                  <a:pt x="44450" y="63500"/>
                </a:lnTo>
                <a:close/>
              </a:path>
              <a:path extrusionOk="0" h="1231900" w="76200">
                <a:moveTo>
                  <a:pt x="76200" y="1155699"/>
                </a:moveTo>
                <a:lnTo>
                  <a:pt x="44450" y="1155699"/>
                </a:lnTo>
                <a:lnTo>
                  <a:pt x="44450" y="1168399"/>
                </a:lnTo>
                <a:lnTo>
                  <a:pt x="69850" y="1168399"/>
                </a:lnTo>
                <a:lnTo>
                  <a:pt x="76200" y="1155699"/>
                </a:lnTo>
                <a:close/>
              </a:path>
              <a:path extrusionOk="0" h="1231900" w="762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extrusionOk="0" h="1231900" w="762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42B15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9"/>
          <p:cNvSpPr/>
          <p:nvPr/>
        </p:nvSpPr>
        <p:spPr>
          <a:xfrm>
            <a:off x="2229611" y="2936748"/>
            <a:ext cx="1744980" cy="622300"/>
          </a:xfrm>
          <a:custGeom>
            <a:rect b="b" l="l" r="r" t="t"/>
            <a:pathLst>
              <a:path extrusionOk="0" h="622300" w="1744979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641348" y="0"/>
                </a:lnTo>
                <a:lnTo>
                  <a:pt x="1681704" y="8137"/>
                </a:lnTo>
                <a:lnTo>
                  <a:pt x="1714642" y="30337"/>
                </a:lnTo>
                <a:lnTo>
                  <a:pt x="1736842" y="63275"/>
                </a:lnTo>
                <a:lnTo>
                  <a:pt x="1744979" y="103631"/>
                </a:lnTo>
                <a:lnTo>
                  <a:pt x="1744979" y="518160"/>
                </a:lnTo>
                <a:lnTo>
                  <a:pt x="1736842" y="558516"/>
                </a:lnTo>
                <a:lnTo>
                  <a:pt x="1714642" y="591454"/>
                </a:lnTo>
                <a:lnTo>
                  <a:pt x="1681704" y="613654"/>
                </a:lnTo>
                <a:lnTo>
                  <a:pt x="1641348" y="621791"/>
                </a:lnTo>
                <a:lnTo>
                  <a:pt x="103631" y="621791"/>
                </a:lnTo>
                <a:lnTo>
                  <a:pt x="63275" y="613654"/>
                </a:lnTo>
                <a:lnTo>
                  <a:pt x="30337" y="591454"/>
                </a:lnTo>
                <a:lnTo>
                  <a:pt x="8137" y="558516"/>
                </a:lnTo>
                <a:lnTo>
                  <a:pt x="0" y="518160"/>
                </a:lnTo>
                <a:lnTo>
                  <a:pt x="0" y="103631"/>
                </a:lnTo>
                <a:close/>
              </a:path>
            </a:pathLst>
          </a:custGeom>
          <a:noFill/>
          <a:ln cap="flat" cmpd="sng" w="1217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"/>
          <p:cNvSpPr txBox="1"/>
          <p:nvPr/>
        </p:nvSpPr>
        <p:spPr>
          <a:xfrm>
            <a:off x="2430272" y="3015233"/>
            <a:ext cx="1343025" cy="4527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-215265" lvl="0" marL="227329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Uso de energías renovables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9"/>
          <p:cNvSpPr/>
          <p:nvPr/>
        </p:nvSpPr>
        <p:spPr>
          <a:xfrm>
            <a:off x="6045708" y="2936748"/>
            <a:ext cx="1612900" cy="622300"/>
          </a:xfrm>
          <a:custGeom>
            <a:rect b="b" l="l" r="r" t="t"/>
            <a:pathLst>
              <a:path extrusionOk="0" h="622300" w="1612900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508760" y="0"/>
                </a:lnTo>
                <a:lnTo>
                  <a:pt x="1549116" y="8137"/>
                </a:lnTo>
                <a:lnTo>
                  <a:pt x="1582054" y="30337"/>
                </a:lnTo>
                <a:lnTo>
                  <a:pt x="1604254" y="63275"/>
                </a:lnTo>
                <a:lnTo>
                  <a:pt x="1612391" y="103631"/>
                </a:lnTo>
                <a:lnTo>
                  <a:pt x="1612391" y="518160"/>
                </a:lnTo>
                <a:lnTo>
                  <a:pt x="1604254" y="558516"/>
                </a:lnTo>
                <a:lnTo>
                  <a:pt x="1582054" y="591454"/>
                </a:lnTo>
                <a:lnTo>
                  <a:pt x="1549116" y="613654"/>
                </a:lnTo>
                <a:lnTo>
                  <a:pt x="1508760" y="621791"/>
                </a:lnTo>
                <a:lnTo>
                  <a:pt x="103631" y="621791"/>
                </a:lnTo>
                <a:lnTo>
                  <a:pt x="63275" y="613654"/>
                </a:lnTo>
                <a:lnTo>
                  <a:pt x="30337" y="591454"/>
                </a:lnTo>
                <a:lnTo>
                  <a:pt x="8137" y="558516"/>
                </a:lnTo>
                <a:lnTo>
                  <a:pt x="0" y="518160"/>
                </a:lnTo>
                <a:lnTo>
                  <a:pt x="0" y="103631"/>
                </a:lnTo>
                <a:close/>
              </a:path>
            </a:pathLst>
          </a:custGeom>
          <a:noFill/>
          <a:ln cap="flat" cmpd="sng" w="1217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6351523" y="2984754"/>
            <a:ext cx="100203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38100" lvl="0" marL="508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Transporte sostenible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9"/>
          <p:cNvSpPr/>
          <p:nvPr/>
        </p:nvSpPr>
        <p:spPr>
          <a:xfrm>
            <a:off x="2327148" y="5181600"/>
            <a:ext cx="1647825" cy="622300"/>
          </a:xfrm>
          <a:custGeom>
            <a:rect b="b" l="l" r="r" t="t"/>
            <a:pathLst>
              <a:path extrusionOk="0" h="622300" w="1647825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543812" y="0"/>
                </a:lnTo>
                <a:lnTo>
                  <a:pt x="1584168" y="8137"/>
                </a:lnTo>
                <a:lnTo>
                  <a:pt x="1617106" y="30337"/>
                </a:lnTo>
                <a:lnTo>
                  <a:pt x="1639306" y="63275"/>
                </a:lnTo>
                <a:lnTo>
                  <a:pt x="1647443" y="103631"/>
                </a:lnTo>
                <a:lnTo>
                  <a:pt x="1647443" y="518159"/>
                </a:lnTo>
                <a:lnTo>
                  <a:pt x="1639306" y="558500"/>
                </a:lnTo>
                <a:lnTo>
                  <a:pt x="1617106" y="591440"/>
                </a:lnTo>
                <a:lnTo>
                  <a:pt x="1584168" y="613648"/>
                </a:lnTo>
                <a:lnTo>
                  <a:pt x="1543812" y="621791"/>
                </a:lnTo>
                <a:lnTo>
                  <a:pt x="103631" y="621791"/>
                </a:lnTo>
                <a:lnTo>
                  <a:pt x="63275" y="613648"/>
                </a:lnTo>
                <a:lnTo>
                  <a:pt x="30337" y="591440"/>
                </a:lnTo>
                <a:lnTo>
                  <a:pt x="8137" y="558500"/>
                </a:lnTo>
                <a:lnTo>
                  <a:pt x="0" y="518159"/>
                </a:lnTo>
                <a:lnTo>
                  <a:pt x="0" y="103631"/>
                </a:lnTo>
                <a:close/>
              </a:path>
            </a:pathLst>
          </a:custGeom>
          <a:noFill/>
          <a:ln cap="flat" cmpd="sng" w="1217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2516504" y="5351779"/>
            <a:ext cx="126873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Reforestación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9"/>
          <p:cNvSpPr/>
          <p:nvPr/>
        </p:nvSpPr>
        <p:spPr>
          <a:xfrm>
            <a:off x="4419600" y="5181600"/>
            <a:ext cx="1969135" cy="584200"/>
          </a:xfrm>
          <a:custGeom>
            <a:rect b="b" l="l" r="r" t="t"/>
            <a:pathLst>
              <a:path extrusionOk="0" h="584200" w="1969135">
                <a:moveTo>
                  <a:pt x="0" y="97281"/>
                </a:moveTo>
                <a:lnTo>
                  <a:pt x="7645" y="59418"/>
                </a:lnTo>
                <a:lnTo>
                  <a:pt x="28495" y="28495"/>
                </a:lnTo>
                <a:lnTo>
                  <a:pt x="59418" y="7645"/>
                </a:lnTo>
                <a:lnTo>
                  <a:pt x="97282" y="0"/>
                </a:lnTo>
                <a:lnTo>
                  <a:pt x="1871726" y="0"/>
                </a:lnTo>
                <a:lnTo>
                  <a:pt x="1909589" y="7645"/>
                </a:lnTo>
                <a:lnTo>
                  <a:pt x="1940512" y="28495"/>
                </a:lnTo>
                <a:lnTo>
                  <a:pt x="1961362" y="59418"/>
                </a:lnTo>
                <a:lnTo>
                  <a:pt x="1969008" y="97281"/>
                </a:lnTo>
                <a:lnTo>
                  <a:pt x="1969008" y="486409"/>
                </a:lnTo>
                <a:lnTo>
                  <a:pt x="1961362" y="524273"/>
                </a:lnTo>
                <a:lnTo>
                  <a:pt x="1940512" y="555196"/>
                </a:lnTo>
                <a:lnTo>
                  <a:pt x="1909589" y="576046"/>
                </a:lnTo>
                <a:lnTo>
                  <a:pt x="1871726" y="583691"/>
                </a:lnTo>
                <a:lnTo>
                  <a:pt x="97282" y="583691"/>
                </a:lnTo>
                <a:lnTo>
                  <a:pt x="59418" y="576046"/>
                </a:lnTo>
                <a:lnTo>
                  <a:pt x="28495" y="555196"/>
                </a:lnTo>
                <a:lnTo>
                  <a:pt x="7645" y="524273"/>
                </a:lnTo>
                <a:lnTo>
                  <a:pt x="0" y="486409"/>
                </a:lnTo>
                <a:lnTo>
                  <a:pt x="0" y="97281"/>
                </a:lnTo>
                <a:close/>
              </a:path>
            </a:pathLst>
          </a:custGeom>
          <a:noFill/>
          <a:ln cap="flat" cmpd="sng" w="1217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"/>
          <p:cNvSpPr txBox="1"/>
          <p:nvPr/>
        </p:nvSpPr>
        <p:spPr>
          <a:xfrm>
            <a:off x="4601336" y="5210936"/>
            <a:ext cx="160464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07645" lvl="0" marL="21971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Cultivos variados y adaptados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6711695" y="5181600"/>
            <a:ext cx="1849120" cy="622300"/>
          </a:xfrm>
          <a:custGeom>
            <a:rect b="b" l="l" r="r" t="t"/>
            <a:pathLst>
              <a:path extrusionOk="0" h="622300" w="1849120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744979" y="0"/>
                </a:lnTo>
                <a:lnTo>
                  <a:pt x="1785336" y="8137"/>
                </a:lnTo>
                <a:lnTo>
                  <a:pt x="1818274" y="30337"/>
                </a:lnTo>
                <a:lnTo>
                  <a:pt x="1840474" y="63275"/>
                </a:lnTo>
                <a:lnTo>
                  <a:pt x="1848611" y="103631"/>
                </a:lnTo>
                <a:lnTo>
                  <a:pt x="1848611" y="518159"/>
                </a:lnTo>
                <a:lnTo>
                  <a:pt x="1840474" y="558500"/>
                </a:lnTo>
                <a:lnTo>
                  <a:pt x="1818274" y="591440"/>
                </a:lnTo>
                <a:lnTo>
                  <a:pt x="1785336" y="613648"/>
                </a:lnTo>
                <a:lnTo>
                  <a:pt x="1744979" y="621791"/>
                </a:lnTo>
                <a:lnTo>
                  <a:pt x="103631" y="621791"/>
                </a:lnTo>
                <a:lnTo>
                  <a:pt x="63275" y="613648"/>
                </a:lnTo>
                <a:lnTo>
                  <a:pt x="30337" y="591440"/>
                </a:lnTo>
                <a:lnTo>
                  <a:pt x="8137" y="558500"/>
                </a:lnTo>
                <a:lnTo>
                  <a:pt x="0" y="518159"/>
                </a:lnTo>
                <a:lnTo>
                  <a:pt x="0" y="103631"/>
                </a:lnTo>
                <a:close/>
              </a:path>
            </a:pathLst>
          </a:custGeom>
          <a:noFill/>
          <a:ln cap="flat" cmpd="sng" w="1217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9"/>
          <p:cNvSpPr txBox="1"/>
          <p:nvPr/>
        </p:nvSpPr>
        <p:spPr>
          <a:xfrm>
            <a:off x="6926071" y="5229859"/>
            <a:ext cx="142176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8382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Protección de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infraestructuras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9"/>
          <p:cNvSpPr/>
          <p:nvPr/>
        </p:nvSpPr>
        <p:spPr>
          <a:xfrm>
            <a:off x="9003792" y="5181600"/>
            <a:ext cx="1849120" cy="622300"/>
          </a:xfrm>
          <a:custGeom>
            <a:rect b="b" l="l" r="r" t="t"/>
            <a:pathLst>
              <a:path extrusionOk="0" h="622300" w="1849120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744979" y="0"/>
                </a:lnTo>
                <a:lnTo>
                  <a:pt x="1785336" y="8137"/>
                </a:lnTo>
                <a:lnTo>
                  <a:pt x="1818274" y="30337"/>
                </a:lnTo>
                <a:lnTo>
                  <a:pt x="1840474" y="63275"/>
                </a:lnTo>
                <a:lnTo>
                  <a:pt x="1848611" y="103631"/>
                </a:lnTo>
                <a:lnTo>
                  <a:pt x="1848611" y="518159"/>
                </a:lnTo>
                <a:lnTo>
                  <a:pt x="1840474" y="558500"/>
                </a:lnTo>
                <a:lnTo>
                  <a:pt x="1818274" y="591440"/>
                </a:lnTo>
                <a:lnTo>
                  <a:pt x="1785336" y="613648"/>
                </a:lnTo>
                <a:lnTo>
                  <a:pt x="1744979" y="621791"/>
                </a:lnTo>
                <a:lnTo>
                  <a:pt x="103631" y="621791"/>
                </a:lnTo>
                <a:lnTo>
                  <a:pt x="63275" y="613648"/>
                </a:lnTo>
                <a:lnTo>
                  <a:pt x="30337" y="591440"/>
                </a:lnTo>
                <a:lnTo>
                  <a:pt x="8137" y="558500"/>
                </a:lnTo>
                <a:lnTo>
                  <a:pt x="0" y="518159"/>
                </a:lnTo>
                <a:lnTo>
                  <a:pt x="0" y="103631"/>
                </a:lnTo>
                <a:close/>
              </a:path>
            </a:pathLst>
          </a:custGeom>
          <a:noFill/>
          <a:ln cap="flat" cmpd="sng" w="1217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"/>
          <p:cNvSpPr txBox="1"/>
          <p:nvPr/>
        </p:nvSpPr>
        <p:spPr>
          <a:xfrm>
            <a:off x="9337675" y="5229859"/>
            <a:ext cx="1183640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683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Respuesta 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emergencias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9"/>
          <p:cNvSpPr/>
          <p:nvPr/>
        </p:nvSpPr>
        <p:spPr>
          <a:xfrm>
            <a:off x="7930895" y="2936748"/>
            <a:ext cx="1554480" cy="622300"/>
          </a:xfrm>
          <a:custGeom>
            <a:rect b="b" l="l" r="r" t="t"/>
            <a:pathLst>
              <a:path extrusionOk="0" h="622300" w="1554479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450848" y="0"/>
                </a:lnTo>
                <a:lnTo>
                  <a:pt x="1491204" y="8137"/>
                </a:lnTo>
                <a:lnTo>
                  <a:pt x="1524142" y="30337"/>
                </a:lnTo>
                <a:lnTo>
                  <a:pt x="1546342" y="63275"/>
                </a:lnTo>
                <a:lnTo>
                  <a:pt x="1554479" y="103631"/>
                </a:lnTo>
                <a:lnTo>
                  <a:pt x="1554479" y="518160"/>
                </a:lnTo>
                <a:lnTo>
                  <a:pt x="1546342" y="558516"/>
                </a:lnTo>
                <a:lnTo>
                  <a:pt x="1524142" y="591454"/>
                </a:lnTo>
                <a:lnTo>
                  <a:pt x="1491204" y="613654"/>
                </a:lnTo>
                <a:lnTo>
                  <a:pt x="1450848" y="621791"/>
                </a:lnTo>
                <a:lnTo>
                  <a:pt x="103631" y="621791"/>
                </a:lnTo>
                <a:lnTo>
                  <a:pt x="63275" y="613654"/>
                </a:lnTo>
                <a:lnTo>
                  <a:pt x="30337" y="591454"/>
                </a:lnTo>
                <a:lnTo>
                  <a:pt x="8137" y="558516"/>
                </a:lnTo>
                <a:lnTo>
                  <a:pt x="0" y="518160"/>
                </a:lnTo>
                <a:lnTo>
                  <a:pt x="0" y="103631"/>
                </a:lnTo>
                <a:close/>
              </a:path>
            </a:pathLst>
          </a:custGeom>
          <a:noFill/>
          <a:ln cap="flat" cmpd="sng" w="1217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9"/>
          <p:cNvSpPr txBox="1"/>
          <p:nvPr/>
        </p:nvSpPr>
        <p:spPr>
          <a:xfrm>
            <a:off x="8224519" y="2984754"/>
            <a:ext cx="96710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93345" lvl="0" marL="10541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Reducción residuos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9"/>
          <p:cNvSpPr/>
          <p:nvPr/>
        </p:nvSpPr>
        <p:spPr>
          <a:xfrm>
            <a:off x="9758171" y="2936748"/>
            <a:ext cx="1537970" cy="622300"/>
          </a:xfrm>
          <a:custGeom>
            <a:rect b="b" l="l" r="r" t="t"/>
            <a:pathLst>
              <a:path extrusionOk="0" h="622300" w="1537970">
                <a:moveTo>
                  <a:pt x="0" y="103631"/>
                </a:moveTo>
                <a:lnTo>
                  <a:pt x="8137" y="63275"/>
                </a:lnTo>
                <a:lnTo>
                  <a:pt x="30337" y="30337"/>
                </a:lnTo>
                <a:lnTo>
                  <a:pt x="63275" y="8137"/>
                </a:lnTo>
                <a:lnTo>
                  <a:pt x="103631" y="0"/>
                </a:lnTo>
                <a:lnTo>
                  <a:pt x="1434083" y="0"/>
                </a:lnTo>
                <a:lnTo>
                  <a:pt x="1474440" y="8137"/>
                </a:lnTo>
                <a:lnTo>
                  <a:pt x="1507378" y="30337"/>
                </a:lnTo>
                <a:lnTo>
                  <a:pt x="1529578" y="63275"/>
                </a:lnTo>
                <a:lnTo>
                  <a:pt x="1537716" y="103631"/>
                </a:lnTo>
                <a:lnTo>
                  <a:pt x="1537716" y="518160"/>
                </a:lnTo>
                <a:lnTo>
                  <a:pt x="1529578" y="558516"/>
                </a:lnTo>
                <a:lnTo>
                  <a:pt x="1507378" y="591454"/>
                </a:lnTo>
                <a:lnTo>
                  <a:pt x="1474440" y="613654"/>
                </a:lnTo>
                <a:lnTo>
                  <a:pt x="1434083" y="621791"/>
                </a:lnTo>
                <a:lnTo>
                  <a:pt x="103631" y="621791"/>
                </a:lnTo>
                <a:lnTo>
                  <a:pt x="63275" y="613654"/>
                </a:lnTo>
                <a:lnTo>
                  <a:pt x="30337" y="591454"/>
                </a:lnTo>
                <a:lnTo>
                  <a:pt x="8137" y="558516"/>
                </a:lnTo>
                <a:lnTo>
                  <a:pt x="0" y="518160"/>
                </a:lnTo>
                <a:lnTo>
                  <a:pt x="0" y="103631"/>
                </a:lnTo>
                <a:close/>
              </a:path>
            </a:pathLst>
          </a:custGeom>
          <a:noFill/>
          <a:ln cap="flat" cmpd="sng" w="1217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9"/>
          <p:cNvSpPr txBox="1"/>
          <p:nvPr/>
        </p:nvSpPr>
        <p:spPr>
          <a:xfrm>
            <a:off x="10066401" y="2984754"/>
            <a:ext cx="923925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111760" lvl="0" marL="123825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Economía circular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4" name="Google Shape;244;p9"/>
          <p:cNvGrpSpPr/>
          <p:nvPr/>
        </p:nvGrpSpPr>
        <p:grpSpPr>
          <a:xfrm>
            <a:off x="4238244" y="2051304"/>
            <a:ext cx="1534668" cy="1507744"/>
            <a:chOff x="4238244" y="2051304"/>
            <a:chExt cx="1534668" cy="1507744"/>
          </a:xfrm>
        </p:grpSpPr>
        <p:pic>
          <p:nvPicPr>
            <p:cNvPr id="245" name="Google Shape;245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38244" y="2051304"/>
              <a:ext cx="1485900" cy="990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9"/>
            <p:cNvSpPr/>
            <p:nvPr/>
          </p:nvSpPr>
          <p:spPr>
            <a:xfrm>
              <a:off x="4826508" y="2622804"/>
              <a:ext cx="584200" cy="216535"/>
            </a:xfrm>
            <a:custGeom>
              <a:rect b="b" l="l" r="r" t="t"/>
              <a:pathLst>
                <a:path extrusionOk="0" h="216535" w="584200">
                  <a:moveTo>
                    <a:pt x="583691" y="0"/>
                  </a:moveTo>
                  <a:lnTo>
                    <a:pt x="0" y="0"/>
                  </a:lnTo>
                  <a:lnTo>
                    <a:pt x="0" y="216408"/>
                  </a:lnTo>
                  <a:lnTo>
                    <a:pt x="583691" y="216408"/>
                  </a:lnTo>
                  <a:lnTo>
                    <a:pt x="5836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4826508" y="2622804"/>
              <a:ext cx="584200" cy="216535"/>
            </a:xfrm>
            <a:custGeom>
              <a:rect b="b" l="l" r="r" t="t"/>
              <a:pathLst>
                <a:path extrusionOk="0" h="216535" w="584200">
                  <a:moveTo>
                    <a:pt x="0" y="216408"/>
                  </a:moveTo>
                  <a:lnTo>
                    <a:pt x="583691" y="216408"/>
                  </a:lnTo>
                  <a:lnTo>
                    <a:pt x="583691" y="0"/>
                  </a:lnTo>
                  <a:lnTo>
                    <a:pt x="0" y="0"/>
                  </a:lnTo>
                  <a:lnTo>
                    <a:pt x="0" y="216408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4248912" y="2936748"/>
              <a:ext cx="1524000" cy="622300"/>
            </a:xfrm>
            <a:custGeom>
              <a:rect b="b" l="l" r="r" t="t"/>
              <a:pathLst>
                <a:path extrusionOk="0" h="622300" w="1524000">
                  <a:moveTo>
                    <a:pt x="1420367" y="0"/>
                  </a:moveTo>
                  <a:lnTo>
                    <a:pt x="103632" y="0"/>
                  </a:lnTo>
                  <a:lnTo>
                    <a:pt x="63275" y="8137"/>
                  </a:lnTo>
                  <a:lnTo>
                    <a:pt x="30337" y="30337"/>
                  </a:lnTo>
                  <a:lnTo>
                    <a:pt x="8137" y="63275"/>
                  </a:lnTo>
                  <a:lnTo>
                    <a:pt x="0" y="103631"/>
                  </a:lnTo>
                  <a:lnTo>
                    <a:pt x="0" y="518160"/>
                  </a:lnTo>
                  <a:lnTo>
                    <a:pt x="8137" y="558516"/>
                  </a:lnTo>
                  <a:lnTo>
                    <a:pt x="30337" y="591454"/>
                  </a:lnTo>
                  <a:lnTo>
                    <a:pt x="63275" y="613654"/>
                  </a:lnTo>
                  <a:lnTo>
                    <a:pt x="103632" y="621791"/>
                  </a:lnTo>
                  <a:lnTo>
                    <a:pt x="1420367" y="621791"/>
                  </a:lnTo>
                  <a:lnTo>
                    <a:pt x="1460724" y="613654"/>
                  </a:lnTo>
                  <a:lnTo>
                    <a:pt x="1493662" y="591454"/>
                  </a:lnTo>
                  <a:lnTo>
                    <a:pt x="1515862" y="558516"/>
                  </a:lnTo>
                  <a:lnTo>
                    <a:pt x="1524000" y="518160"/>
                  </a:lnTo>
                  <a:lnTo>
                    <a:pt x="1524000" y="103631"/>
                  </a:lnTo>
                  <a:lnTo>
                    <a:pt x="1515862" y="63275"/>
                  </a:lnTo>
                  <a:lnTo>
                    <a:pt x="1493662" y="30337"/>
                  </a:lnTo>
                  <a:lnTo>
                    <a:pt x="1460724" y="8137"/>
                  </a:lnTo>
                  <a:lnTo>
                    <a:pt x="14203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4248912" y="2936748"/>
              <a:ext cx="1524000" cy="622300"/>
            </a:xfrm>
            <a:custGeom>
              <a:rect b="b" l="l" r="r" t="t"/>
              <a:pathLst>
                <a:path extrusionOk="0" h="622300" w="1524000">
                  <a:moveTo>
                    <a:pt x="0" y="103631"/>
                  </a:moveTo>
                  <a:lnTo>
                    <a:pt x="8137" y="63275"/>
                  </a:lnTo>
                  <a:lnTo>
                    <a:pt x="30337" y="30337"/>
                  </a:lnTo>
                  <a:lnTo>
                    <a:pt x="63275" y="8137"/>
                  </a:lnTo>
                  <a:lnTo>
                    <a:pt x="103632" y="0"/>
                  </a:lnTo>
                  <a:lnTo>
                    <a:pt x="1420367" y="0"/>
                  </a:lnTo>
                  <a:lnTo>
                    <a:pt x="1460724" y="8137"/>
                  </a:lnTo>
                  <a:lnTo>
                    <a:pt x="1493662" y="30337"/>
                  </a:lnTo>
                  <a:lnTo>
                    <a:pt x="1515862" y="63275"/>
                  </a:lnTo>
                  <a:lnTo>
                    <a:pt x="1524000" y="103631"/>
                  </a:lnTo>
                  <a:lnTo>
                    <a:pt x="1524000" y="518160"/>
                  </a:lnTo>
                  <a:lnTo>
                    <a:pt x="1515862" y="558516"/>
                  </a:lnTo>
                  <a:lnTo>
                    <a:pt x="1493662" y="591454"/>
                  </a:lnTo>
                  <a:lnTo>
                    <a:pt x="1460724" y="613654"/>
                  </a:lnTo>
                  <a:lnTo>
                    <a:pt x="1420367" y="621791"/>
                  </a:lnTo>
                  <a:lnTo>
                    <a:pt x="103632" y="621791"/>
                  </a:lnTo>
                  <a:lnTo>
                    <a:pt x="63275" y="613654"/>
                  </a:lnTo>
                  <a:lnTo>
                    <a:pt x="30337" y="591454"/>
                  </a:lnTo>
                  <a:lnTo>
                    <a:pt x="8137" y="558516"/>
                  </a:lnTo>
                  <a:lnTo>
                    <a:pt x="0" y="518160"/>
                  </a:lnTo>
                  <a:lnTo>
                    <a:pt x="0" y="103631"/>
                  </a:lnTo>
                  <a:close/>
                </a:path>
              </a:pathLst>
            </a:custGeom>
            <a:noFill/>
            <a:ln cap="flat" cmpd="sng" w="12175">
              <a:solidFill>
                <a:srgbClr val="042B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0" name="Google Shape;250;p9"/>
          <p:cNvSpPr txBox="1"/>
          <p:nvPr/>
        </p:nvSpPr>
        <p:spPr>
          <a:xfrm>
            <a:off x="4512690" y="2984754"/>
            <a:ext cx="995044" cy="513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5461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Eficiencia energética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67628" y="2229611"/>
            <a:ext cx="1319783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45435" y="2162555"/>
            <a:ext cx="1362456" cy="742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039100" y="2162555"/>
            <a:ext cx="1234440" cy="716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052304" y="2147316"/>
            <a:ext cx="883920" cy="73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6604" y="4314444"/>
            <a:ext cx="1216152" cy="775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552188" y="4341876"/>
            <a:ext cx="1581912" cy="748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95231" y="4401311"/>
            <a:ext cx="1502664" cy="697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925056" y="4328159"/>
            <a:ext cx="1298448" cy="771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416795" y="990600"/>
            <a:ext cx="2615183" cy="2081784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0"/>
          <p:cNvSpPr txBox="1"/>
          <p:nvPr>
            <p:ph type="title"/>
          </p:nvPr>
        </p:nvSpPr>
        <p:spPr>
          <a:xfrm>
            <a:off x="499059" y="657605"/>
            <a:ext cx="9596755" cy="61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Estos retos no afectan solo al medio ambiente. También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nuestra salud, la economía local, el bienestar en nuestros barrios y la calidad de vida en nuestros municipios</a:t>
            </a:r>
            <a:r>
              <a:rPr lang="en-US" sz="1800"/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0"/>
          <p:cNvSpPr txBox="1"/>
          <p:nvPr/>
        </p:nvSpPr>
        <p:spPr>
          <a:xfrm>
            <a:off x="499059" y="1376883"/>
            <a:ext cx="4549140" cy="750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Puntos de partida para reflexionar juntos</a:t>
            </a:r>
            <a:r>
              <a:rPr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62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ENERGIA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0"/>
          <p:cNvSpPr txBox="1"/>
          <p:nvPr/>
        </p:nvSpPr>
        <p:spPr>
          <a:xfrm>
            <a:off x="499059" y="2101494"/>
            <a:ext cx="5348605" cy="3449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1.- ¿Qué está pasando?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Dependemos en gran parte de energía importada. 90%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218440" rtl="0" algn="l">
              <a:lnSpc>
                <a:spcPct val="106900"/>
              </a:lnSpc>
              <a:spcBef>
                <a:spcPts val="805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El precio de la energía afecta a hogares, empresas y ayuntamientos.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900" lvl="0" marL="355600" marR="12192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El consumo energético está ligado al clima (calor, frío, edificios).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2.- ¿Cómo nos afecta?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Facturas más altas en hogares.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Costes para comercio e industria.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Vulnerabilidad energética en personas mayores.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10"/>
          <p:cNvSpPr txBox="1"/>
          <p:nvPr/>
        </p:nvSpPr>
        <p:spPr>
          <a:xfrm>
            <a:off x="6256401" y="2323337"/>
            <a:ext cx="176593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3.- ¿A qué afecta?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6256401" y="2566568"/>
            <a:ext cx="3100070" cy="14770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Economía doméstica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Salud y confort en viviendas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Calidad del parque de vivienda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Emisiones climáticas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0"/>
          <p:cNvSpPr txBox="1"/>
          <p:nvPr/>
        </p:nvSpPr>
        <p:spPr>
          <a:xfrm>
            <a:off x="6256401" y="4017670"/>
            <a:ext cx="3606800" cy="1475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4.- Ejemplos inspiradores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Comunidades energéticas locales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940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Instalaciones solares compartidas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Clr>
                <a:srgbClr val="042B15"/>
              </a:buClr>
              <a:buSzPts val="1000"/>
              <a:buFont typeface="Noto Sans Symbols"/>
              <a:buChar char="∙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Edificios energéticamente eficientes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0"/>
          <p:cNvSpPr txBox="1"/>
          <p:nvPr/>
        </p:nvSpPr>
        <p:spPr>
          <a:xfrm>
            <a:off x="1895982" y="6124752"/>
            <a:ext cx="7811770" cy="29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¿Dónde creéis que está el mayor reto energético en vuestro municipio?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1"/>
          <p:cNvSpPr txBox="1"/>
          <p:nvPr/>
        </p:nvSpPr>
        <p:spPr>
          <a:xfrm>
            <a:off x="499059" y="1376883"/>
            <a:ext cx="454914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Puntos de partida para reflexionar juntos</a:t>
            </a:r>
            <a:r>
              <a:rPr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11"/>
          <p:cNvSpPr txBox="1"/>
          <p:nvPr/>
        </p:nvSpPr>
        <p:spPr>
          <a:xfrm>
            <a:off x="172923" y="1755419"/>
            <a:ext cx="3377565" cy="751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RESIDUOS-ECONOMIA CIRCULAR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93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1.- ¿Qué está pasando?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11"/>
          <p:cNvSpPr txBox="1"/>
          <p:nvPr/>
        </p:nvSpPr>
        <p:spPr>
          <a:xfrm>
            <a:off x="147523" y="2602229"/>
            <a:ext cx="5468620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6385" lvl="0" marL="3244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Generamos cada vez más residuos.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3244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Muchos productos se usan muy poco tiempo.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3244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Las materias primas son cada vez más escasas y caras</a:t>
            </a:r>
            <a:r>
              <a:rPr baseline="30000" lang="en-US" sz="2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172923" y="3695191"/>
            <a:ext cx="220345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2.- ¿Cómo nos afecta?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1"/>
          <p:cNvSpPr txBox="1"/>
          <p:nvPr/>
        </p:nvSpPr>
        <p:spPr>
          <a:xfrm>
            <a:off x="172923" y="4059428"/>
            <a:ext cx="4104004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Coste de gestión de residuos.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Impacto ambiental en el territorio.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Oportunidades perdidas de empleo verde.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1"/>
          <p:cNvSpPr txBox="1"/>
          <p:nvPr/>
        </p:nvSpPr>
        <p:spPr>
          <a:xfrm>
            <a:off x="5410327" y="1953260"/>
            <a:ext cx="176593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3.- ¿A qué afecta?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1"/>
          <p:cNvSpPr txBox="1"/>
          <p:nvPr/>
        </p:nvSpPr>
        <p:spPr>
          <a:xfrm>
            <a:off x="5410327" y="2319019"/>
            <a:ext cx="2408555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Economía local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Medio ambiente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Calidad de vida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Innovación empresarial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1"/>
          <p:cNvSpPr txBox="1"/>
          <p:nvPr/>
        </p:nvSpPr>
        <p:spPr>
          <a:xfrm>
            <a:off x="5410327" y="3565905"/>
            <a:ext cx="24968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4.- Ejemplos inspiradores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11"/>
          <p:cNvSpPr txBox="1"/>
          <p:nvPr/>
        </p:nvSpPr>
        <p:spPr>
          <a:xfrm>
            <a:off x="5410327" y="3930141"/>
            <a:ext cx="3863340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Reutilización de materiales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Reducción del desperdicio alimentario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Reparación y reutilización de productos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Nuevos modelos de negocio circulares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11"/>
          <p:cNvSpPr txBox="1"/>
          <p:nvPr>
            <p:ph type="title"/>
          </p:nvPr>
        </p:nvSpPr>
        <p:spPr>
          <a:xfrm>
            <a:off x="499059" y="657605"/>
            <a:ext cx="9596755" cy="61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Estos retos no afectan solo al medio ambiente. También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nuestra salud, la economía local, el bienestar en nuestros barrios y la calidad de vida en nuestros municipios</a:t>
            </a:r>
            <a:r>
              <a:rPr lang="en-US" sz="1800"/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1"/>
          <p:cNvSpPr txBox="1"/>
          <p:nvPr/>
        </p:nvSpPr>
        <p:spPr>
          <a:xfrm>
            <a:off x="994359" y="5842203"/>
            <a:ext cx="7630159" cy="61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¿Dónde creéis que se generan más residuos o desperdicio en vuestra comarca?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6" name="Google Shape;286;p11"/>
          <p:cNvGrpSpPr/>
          <p:nvPr/>
        </p:nvGrpSpPr>
        <p:grpSpPr>
          <a:xfrm>
            <a:off x="9686543" y="3435095"/>
            <a:ext cx="2430780" cy="762000"/>
            <a:chOff x="9686543" y="3435095"/>
            <a:chExt cx="2430780" cy="762000"/>
          </a:xfrm>
        </p:grpSpPr>
        <p:sp>
          <p:nvSpPr>
            <p:cNvPr id="287" name="Google Shape;287;p11"/>
            <p:cNvSpPr/>
            <p:nvPr/>
          </p:nvSpPr>
          <p:spPr>
            <a:xfrm>
              <a:off x="9686543" y="3529583"/>
              <a:ext cx="2430780" cy="573405"/>
            </a:xfrm>
            <a:custGeom>
              <a:rect b="b" l="l" r="r" t="t"/>
              <a:pathLst>
                <a:path extrusionOk="0" h="573404" w="2430779">
                  <a:moveTo>
                    <a:pt x="2055875" y="573023"/>
                  </a:moveTo>
                  <a:lnTo>
                    <a:pt x="2069591" y="573023"/>
                  </a:lnTo>
                </a:path>
                <a:path extrusionOk="0" h="573404" w="2430779">
                  <a:moveTo>
                    <a:pt x="2400299" y="573023"/>
                  </a:moveTo>
                  <a:lnTo>
                    <a:pt x="2430779" y="573023"/>
                  </a:lnTo>
                </a:path>
                <a:path extrusionOk="0" h="573404" w="2430779">
                  <a:moveTo>
                    <a:pt x="1050035" y="573023"/>
                  </a:moveTo>
                  <a:lnTo>
                    <a:pt x="1109472" y="573023"/>
                  </a:lnTo>
                </a:path>
                <a:path extrusionOk="0" h="573404" w="2430779">
                  <a:moveTo>
                    <a:pt x="2130551" y="573023"/>
                  </a:moveTo>
                  <a:lnTo>
                    <a:pt x="2189987" y="573023"/>
                  </a:lnTo>
                </a:path>
                <a:path extrusionOk="0" h="573404" w="2430779">
                  <a:moveTo>
                    <a:pt x="1709927" y="573023"/>
                  </a:moveTo>
                  <a:lnTo>
                    <a:pt x="1725167" y="573023"/>
                  </a:lnTo>
                </a:path>
                <a:path extrusionOk="0" h="573404" w="2430779">
                  <a:moveTo>
                    <a:pt x="900683" y="573023"/>
                  </a:moveTo>
                  <a:lnTo>
                    <a:pt x="914400" y="573023"/>
                  </a:lnTo>
                </a:path>
                <a:path extrusionOk="0" h="573404" w="2430779">
                  <a:moveTo>
                    <a:pt x="1859279" y="573023"/>
                  </a:moveTo>
                  <a:lnTo>
                    <a:pt x="1920239" y="573023"/>
                  </a:lnTo>
                </a:path>
                <a:path extrusionOk="0" h="573404" w="2430779">
                  <a:moveTo>
                    <a:pt x="1440179" y="573023"/>
                  </a:moveTo>
                  <a:lnTo>
                    <a:pt x="1455420" y="573023"/>
                  </a:lnTo>
                </a:path>
                <a:path extrusionOk="0" h="573404" w="2430779">
                  <a:moveTo>
                    <a:pt x="359663" y="573023"/>
                  </a:moveTo>
                  <a:lnTo>
                    <a:pt x="374903" y="573023"/>
                  </a:lnTo>
                </a:path>
                <a:path extrusionOk="0" h="573404" w="2430779">
                  <a:moveTo>
                    <a:pt x="509015" y="573023"/>
                  </a:moveTo>
                  <a:lnTo>
                    <a:pt x="569976" y="573023"/>
                  </a:lnTo>
                </a:path>
                <a:path extrusionOk="0" h="573404" w="2430779">
                  <a:moveTo>
                    <a:pt x="2250947" y="573023"/>
                  </a:moveTo>
                  <a:lnTo>
                    <a:pt x="2264663" y="573023"/>
                  </a:lnTo>
                </a:path>
                <a:path extrusionOk="0" h="573404" w="2430779">
                  <a:moveTo>
                    <a:pt x="1170431" y="573023"/>
                  </a:moveTo>
                  <a:lnTo>
                    <a:pt x="1184148" y="573023"/>
                  </a:lnTo>
                </a:path>
                <a:path extrusionOk="0" h="573404" w="2430779">
                  <a:moveTo>
                    <a:pt x="1981199" y="573023"/>
                  </a:moveTo>
                  <a:lnTo>
                    <a:pt x="1994915" y="573023"/>
                  </a:lnTo>
                </a:path>
                <a:path extrusionOk="0" h="573404" w="2430779">
                  <a:moveTo>
                    <a:pt x="1514855" y="573023"/>
                  </a:moveTo>
                  <a:lnTo>
                    <a:pt x="1530096" y="573023"/>
                  </a:lnTo>
                </a:path>
                <a:path extrusionOk="0" h="573404" w="2430779">
                  <a:moveTo>
                    <a:pt x="975359" y="573023"/>
                  </a:moveTo>
                  <a:lnTo>
                    <a:pt x="989076" y="573023"/>
                  </a:lnTo>
                </a:path>
                <a:path extrusionOk="0" h="573404" w="2430779">
                  <a:moveTo>
                    <a:pt x="2325623" y="573023"/>
                  </a:moveTo>
                  <a:lnTo>
                    <a:pt x="2339339" y="573023"/>
                  </a:lnTo>
                </a:path>
                <a:path extrusionOk="0" h="573404" w="2430779">
                  <a:moveTo>
                    <a:pt x="0" y="573023"/>
                  </a:moveTo>
                  <a:lnTo>
                    <a:pt x="30479" y="573023"/>
                  </a:lnTo>
                </a:path>
                <a:path extrusionOk="0" h="573404" w="2430779">
                  <a:moveTo>
                    <a:pt x="164591" y="573023"/>
                  </a:moveTo>
                  <a:lnTo>
                    <a:pt x="179831" y="573023"/>
                  </a:lnTo>
                </a:path>
                <a:path extrusionOk="0" h="573404" w="2430779">
                  <a:moveTo>
                    <a:pt x="629411" y="573023"/>
                  </a:moveTo>
                  <a:lnTo>
                    <a:pt x="644651" y="573023"/>
                  </a:lnTo>
                </a:path>
                <a:path extrusionOk="0" h="573404" w="2430779">
                  <a:moveTo>
                    <a:pt x="780287" y="573023"/>
                  </a:moveTo>
                  <a:lnTo>
                    <a:pt x="839724" y="573023"/>
                  </a:lnTo>
                </a:path>
                <a:path extrusionOk="0" h="573404" w="2430779">
                  <a:moveTo>
                    <a:pt x="1245107" y="573023"/>
                  </a:moveTo>
                  <a:lnTo>
                    <a:pt x="1258824" y="573023"/>
                  </a:lnTo>
                </a:path>
                <a:path extrusionOk="0" h="573404" w="2430779">
                  <a:moveTo>
                    <a:pt x="705611" y="573023"/>
                  </a:moveTo>
                  <a:lnTo>
                    <a:pt x="719327" y="573023"/>
                  </a:lnTo>
                </a:path>
                <a:path extrusionOk="0" h="573404" w="2430779">
                  <a:moveTo>
                    <a:pt x="1784603" y="573023"/>
                  </a:moveTo>
                  <a:lnTo>
                    <a:pt x="1799844" y="573023"/>
                  </a:lnTo>
                </a:path>
                <a:path extrusionOk="0" h="573404" w="2430779">
                  <a:moveTo>
                    <a:pt x="1319783" y="573023"/>
                  </a:moveTo>
                  <a:lnTo>
                    <a:pt x="1380744" y="573023"/>
                  </a:lnTo>
                </a:path>
                <a:path extrusionOk="0" h="573404" w="2430779">
                  <a:moveTo>
                    <a:pt x="434339" y="573023"/>
                  </a:moveTo>
                  <a:lnTo>
                    <a:pt x="449579" y="573023"/>
                  </a:lnTo>
                </a:path>
                <a:path extrusionOk="0" h="573404" w="2430779">
                  <a:moveTo>
                    <a:pt x="239267" y="573023"/>
                  </a:moveTo>
                  <a:lnTo>
                    <a:pt x="300227" y="573023"/>
                  </a:lnTo>
                </a:path>
                <a:path extrusionOk="0" h="573404" w="2430779">
                  <a:moveTo>
                    <a:pt x="1589531" y="573023"/>
                  </a:moveTo>
                  <a:lnTo>
                    <a:pt x="1650491" y="573023"/>
                  </a:lnTo>
                </a:path>
                <a:path extrusionOk="0" h="573404" w="2430779">
                  <a:moveTo>
                    <a:pt x="89915" y="573023"/>
                  </a:moveTo>
                  <a:lnTo>
                    <a:pt x="105155" y="573023"/>
                  </a:lnTo>
                </a:path>
                <a:path extrusionOk="0" h="573404" w="2430779">
                  <a:moveTo>
                    <a:pt x="1440179" y="477011"/>
                  </a:moveTo>
                  <a:lnTo>
                    <a:pt x="1455420" y="477011"/>
                  </a:lnTo>
                </a:path>
                <a:path extrusionOk="0" h="573404" w="2430779">
                  <a:moveTo>
                    <a:pt x="1514855" y="477011"/>
                  </a:moveTo>
                  <a:lnTo>
                    <a:pt x="1530096" y="477011"/>
                  </a:lnTo>
                </a:path>
                <a:path extrusionOk="0" h="573404" w="2430779">
                  <a:moveTo>
                    <a:pt x="780287" y="477011"/>
                  </a:moveTo>
                  <a:lnTo>
                    <a:pt x="839724" y="477011"/>
                  </a:lnTo>
                </a:path>
                <a:path extrusionOk="0" h="573404" w="2430779">
                  <a:moveTo>
                    <a:pt x="509015" y="477011"/>
                  </a:moveTo>
                  <a:lnTo>
                    <a:pt x="569976" y="477011"/>
                  </a:lnTo>
                </a:path>
                <a:path extrusionOk="0" h="573404" w="2430779">
                  <a:moveTo>
                    <a:pt x="2055875" y="477011"/>
                  </a:moveTo>
                  <a:lnTo>
                    <a:pt x="2069591" y="477011"/>
                  </a:lnTo>
                </a:path>
                <a:path extrusionOk="0" h="573404" w="2430779">
                  <a:moveTo>
                    <a:pt x="434339" y="477011"/>
                  </a:moveTo>
                  <a:lnTo>
                    <a:pt x="449579" y="477011"/>
                  </a:lnTo>
                </a:path>
                <a:path extrusionOk="0" h="573404" w="2430779">
                  <a:moveTo>
                    <a:pt x="1245107" y="477011"/>
                  </a:moveTo>
                  <a:lnTo>
                    <a:pt x="1258824" y="477011"/>
                  </a:lnTo>
                </a:path>
                <a:path extrusionOk="0" h="573404" w="2430779">
                  <a:moveTo>
                    <a:pt x="629411" y="477011"/>
                  </a:moveTo>
                  <a:lnTo>
                    <a:pt x="644651" y="477011"/>
                  </a:lnTo>
                </a:path>
                <a:path extrusionOk="0" h="573404" w="2430779">
                  <a:moveTo>
                    <a:pt x="1589531" y="477011"/>
                  </a:moveTo>
                  <a:lnTo>
                    <a:pt x="1650491" y="477011"/>
                  </a:lnTo>
                </a:path>
                <a:path extrusionOk="0" h="573404" w="2430779">
                  <a:moveTo>
                    <a:pt x="1319783" y="477011"/>
                  </a:moveTo>
                  <a:lnTo>
                    <a:pt x="1380744" y="477011"/>
                  </a:lnTo>
                </a:path>
                <a:path extrusionOk="0" h="573404" w="2430779">
                  <a:moveTo>
                    <a:pt x="89915" y="477011"/>
                  </a:moveTo>
                  <a:lnTo>
                    <a:pt x="105155" y="477011"/>
                  </a:lnTo>
                </a:path>
                <a:path extrusionOk="0" h="573404" w="2430779">
                  <a:moveTo>
                    <a:pt x="359663" y="477011"/>
                  </a:moveTo>
                  <a:lnTo>
                    <a:pt x="374903" y="477011"/>
                  </a:lnTo>
                </a:path>
                <a:path extrusionOk="0" h="573404" w="2430779">
                  <a:moveTo>
                    <a:pt x="975359" y="477011"/>
                  </a:moveTo>
                  <a:lnTo>
                    <a:pt x="989076" y="477011"/>
                  </a:lnTo>
                </a:path>
                <a:path extrusionOk="0" h="573404" w="2430779">
                  <a:moveTo>
                    <a:pt x="239267" y="477011"/>
                  </a:moveTo>
                  <a:lnTo>
                    <a:pt x="300227" y="477011"/>
                  </a:lnTo>
                </a:path>
                <a:path extrusionOk="0" h="573404" w="2430779">
                  <a:moveTo>
                    <a:pt x="0" y="477011"/>
                  </a:moveTo>
                  <a:lnTo>
                    <a:pt x="30479" y="477011"/>
                  </a:lnTo>
                </a:path>
                <a:path extrusionOk="0" h="573404" w="2430779">
                  <a:moveTo>
                    <a:pt x="1859279" y="477011"/>
                  </a:moveTo>
                  <a:lnTo>
                    <a:pt x="1920239" y="477011"/>
                  </a:lnTo>
                </a:path>
                <a:path extrusionOk="0" h="573404" w="2430779">
                  <a:moveTo>
                    <a:pt x="1981199" y="477011"/>
                  </a:moveTo>
                  <a:lnTo>
                    <a:pt x="1994915" y="477011"/>
                  </a:lnTo>
                </a:path>
                <a:path extrusionOk="0" h="573404" w="2430779">
                  <a:moveTo>
                    <a:pt x="1050035" y="477011"/>
                  </a:moveTo>
                  <a:lnTo>
                    <a:pt x="1109472" y="477011"/>
                  </a:lnTo>
                </a:path>
                <a:path extrusionOk="0" h="573404" w="2430779">
                  <a:moveTo>
                    <a:pt x="1784603" y="477011"/>
                  </a:moveTo>
                  <a:lnTo>
                    <a:pt x="1799844" y="477011"/>
                  </a:lnTo>
                </a:path>
                <a:path extrusionOk="0" h="573404" w="2430779">
                  <a:moveTo>
                    <a:pt x="900683" y="477011"/>
                  </a:moveTo>
                  <a:lnTo>
                    <a:pt x="914400" y="477011"/>
                  </a:lnTo>
                </a:path>
                <a:path extrusionOk="0" h="573404" w="2430779">
                  <a:moveTo>
                    <a:pt x="1170431" y="477011"/>
                  </a:moveTo>
                  <a:lnTo>
                    <a:pt x="1184148" y="477011"/>
                  </a:lnTo>
                </a:path>
                <a:path extrusionOk="0" h="573404" w="2430779">
                  <a:moveTo>
                    <a:pt x="1709927" y="477011"/>
                  </a:moveTo>
                  <a:lnTo>
                    <a:pt x="1725167" y="477011"/>
                  </a:lnTo>
                </a:path>
                <a:path extrusionOk="0" h="573404" w="2430779">
                  <a:moveTo>
                    <a:pt x="705611" y="477011"/>
                  </a:moveTo>
                  <a:lnTo>
                    <a:pt x="719327" y="477011"/>
                  </a:lnTo>
                </a:path>
                <a:path extrusionOk="0" h="573404" w="2430779">
                  <a:moveTo>
                    <a:pt x="2325623" y="477011"/>
                  </a:moveTo>
                  <a:lnTo>
                    <a:pt x="2339339" y="477011"/>
                  </a:lnTo>
                </a:path>
                <a:path extrusionOk="0" h="573404" w="2430779">
                  <a:moveTo>
                    <a:pt x="164591" y="477011"/>
                  </a:moveTo>
                  <a:lnTo>
                    <a:pt x="179831" y="477011"/>
                  </a:lnTo>
                </a:path>
                <a:path extrusionOk="0" h="573404" w="2430779">
                  <a:moveTo>
                    <a:pt x="2130551" y="477011"/>
                  </a:moveTo>
                  <a:lnTo>
                    <a:pt x="2189987" y="477011"/>
                  </a:lnTo>
                </a:path>
                <a:path extrusionOk="0" h="573404" w="2430779">
                  <a:moveTo>
                    <a:pt x="2250947" y="477011"/>
                  </a:moveTo>
                  <a:lnTo>
                    <a:pt x="2264663" y="477011"/>
                  </a:lnTo>
                </a:path>
                <a:path extrusionOk="0" h="573404" w="2430779">
                  <a:moveTo>
                    <a:pt x="2400299" y="477011"/>
                  </a:moveTo>
                  <a:lnTo>
                    <a:pt x="2430779" y="477011"/>
                  </a:lnTo>
                </a:path>
                <a:path extrusionOk="0" h="573404" w="2430779">
                  <a:moveTo>
                    <a:pt x="2325623" y="382523"/>
                  </a:moveTo>
                  <a:lnTo>
                    <a:pt x="2339339" y="382523"/>
                  </a:lnTo>
                </a:path>
                <a:path extrusionOk="0" h="573404" w="2430779">
                  <a:moveTo>
                    <a:pt x="0" y="382523"/>
                  </a:moveTo>
                  <a:lnTo>
                    <a:pt x="30479" y="382523"/>
                  </a:lnTo>
                </a:path>
                <a:path extrusionOk="0" h="573404" w="2430779">
                  <a:moveTo>
                    <a:pt x="1050035" y="382523"/>
                  </a:moveTo>
                  <a:lnTo>
                    <a:pt x="1109472" y="382523"/>
                  </a:lnTo>
                </a:path>
                <a:path extrusionOk="0" h="573404" w="2430779">
                  <a:moveTo>
                    <a:pt x="2400299" y="382523"/>
                  </a:moveTo>
                  <a:lnTo>
                    <a:pt x="2430779" y="382523"/>
                  </a:lnTo>
                </a:path>
                <a:path extrusionOk="0" h="573404" w="2430779">
                  <a:moveTo>
                    <a:pt x="780287" y="382523"/>
                  </a:moveTo>
                  <a:lnTo>
                    <a:pt x="839724" y="382523"/>
                  </a:lnTo>
                </a:path>
                <a:path extrusionOk="0" h="573404" w="2430779">
                  <a:moveTo>
                    <a:pt x="1981199" y="382523"/>
                  </a:moveTo>
                  <a:lnTo>
                    <a:pt x="1994915" y="382523"/>
                  </a:lnTo>
                </a:path>
                <a:path extrusionOk="0" h="573404" w="2430779">
                  <a:moveTo>
                    <a:pt x="1440179" y="382523"/>
                  </a:moveTo>
                  <a:lnTo>
                    <a:pt x="1455420" y="382523"/>
                  </a:lnTo>
                </a:path>
                <a:path extrusionOk="0" h="573404" w="2430779">
                  <a:moveTo>
                    <a:pt x="1589531" y="382523"/>
                  </a:moveTo>
                  <a:lnTo>
                    <a:pt x="1650491" y="382523"/>
                  </a:lnTo>
                </a:path>
                <a:path extrusionOk="0" h="573404" w="2430779">
                  <a:moveTo>
                    <a:pt x="1514855" y="382523"/>
                  </a:moveTo>
                  <a:lnTo>
                    <a:pt x="1530096" y="382523"/>
                  </a:lnTo>
                </a:path>
                <a:path extrusionOk="0" h="573404" w="2430779">
                  <a:moveTo>
                    <a:pt x="434339" y="382523"/>
                  </a:moveTo>
                  <a:lnTo>
                    <a:pt x="449579" y="382523"/>
                  </a:lnTo>
                </a:path>
                <a:path extrusionOk="0" h="573404" w="2430779">
                  <a:moveTo>
                    <a:pt x="975359" y="382523"/>
                  </a:moveTo>
                  <a:lnTo>
                    <a:pt x="989076" y="382523"/>
                  </a:lnTo>
                </a:path>
                <a:path extrusionOk="0" h="573404" w="2430779">
                  <a:moveTo>
                    <a:pt x="2130551" y="382523"/>
                  </a:moveTo>
                  <a:lnTo>
                    <a:pt x="2189987" y="382523"/>
                  </a:lnTo>
                </a:path>
                <a:path extrusionOk="0" h="573404" w="2430779">
                  <a:moveTo>
                    <a:pt x="1245107" y="382523"/>
                  </a:moveTo>
                  <a:lnTo>
                    <a:pt x="1258824" y="382523"/>
                  </a:lnTo>
                </a:path>
                <a:path extrusionOk="0" h="573404" w="2430779">
                  <a:moveTo>
                    <a:pt x="2250947" y="382523"/>
                  </a:moveTo>
                  <a:lnTo>
                    <a:pt x="2264663" y="382523"/>
                  </a:lnTo>
                </a:path>
                <a:path extrusionOk="0" h="573404" w="2430779">
                  <a:moveTo>
                    <a:pt x="89915" y="382523"/>
                  </a:moveTo>
                  <a:lnTo>
                    <a:pt x="105155" y="382523"/>
                  </a:lnTo>
                </a:path>
                <a:path extrusionOk="0" h="573404" w="2430779">
                  <a:moveTo>
                    <a:pt x="1170431" y="382523"/>
                  </a:moveTo>
                  <a:lnTo>
                    <a:pt x="1184148" y="382523"/>
                  </a:lnTo>
                </a:path>
                <a:path extrusionOk="0" h="573404" w="2430779">
                  <a:moveTo>
                    <a:pt x="1319783" y="382523"/>
                  </a:moveTo>
                  <a:lnTo>
                    <a:pt x="1380744" y="382523"/>
                  </a:lnTo>
                </a:path>
                <a:path extrusionOk="0" h="573404" w="2430779">
                  <a:moveTo>
                    <a:pt x="1784603" y="382523"/>
                  </a:moveTo>
                  <a:lnTo>
                    <a:pt x="1799844" y="382523"/>
                  </a:lnTo>
                </a:path>
                <a:path extrusionOk="0" h="573404" w="2430779">
                  <a:moveTo>
                    <a:pt x="900683" y="382523"/>
                  </a:moveTo>
                  <a:lnTo>
                    <a:pt x="914400" y="382523"/>
                  </a:lnTo>
                </a:path>
                <a:path extrusionOk="0" h="573404" w="2430779">
                  <a:moveTo>
                    <a:pt x="359663" y="382523"/>
                  </a:moveTo>
                  <a:lnTo>
                    <a:pt x="374903" y="382523"/>
                  </a:lnTo>
                </a:path>
                <a:path extrusionOk="0" h="573404" w="2430779">
                  <a:moveTo>
                    <a:pt x="629411" y="382523"/>
                  </a:moveTo>
                  <a:lnTo>
                    <a:pt x="644651" y="382523"/>
                  </a:lnTo>
                </a:path>
                <a:path extrusionOk="0" h="573404" w="2430779">
                  <a:moveTo>
                    <a:pt x="1859279" y="382523"/>
                  </a:moveTo>
                  <a:lnTo>
                    <a:pt x="1920239" y="382523"/>
                  </a:lnTo>
                </a:path>
                <a:path extrusionOk="0" h="573404" w="2430779">
                  <a:moveTo>
                    <a:pt x="1709927" y="382523"/>
                  </a:moveTo>
                  <a:lnTo>
                    <a:pt x="1725167" y="382523"/>
                  </a:lnTo>
                </a:path>
                <a:path extrusionOk="0" h="573404" w="2430779">
                  <a:moveTo>
                    <a:pt x="509015" y="382523"/>
                  </a:moveTo>
                  <a:lnTo>
                    <a:pt x="569976" y="382523"/>
                  </a:lnTo>
                </a:path>
                <a:path extrusionOk="0" h="573404" w="2430779">
                  <a:moveTo>
                    <a:pt x="2055875" y="382523"/>
                  </a:moveTo>
                  <a:lnTo>
                    <a:pt x="2069591" y="382523"/>
                  </a:lnTo>
                </a:path>
                <a:path extrusionOk="0" h="573404" w="2430779">
                  <a:moveTo>
                    <a:pt x="164591" y="382523"/>
                  </a:moveTo>
                  <a:lnTo>
                    <a:pt x="179831" y="382523"/>
                  </a:lnTo>
                </a:path>
                <a:path extrusionOk="0" h="573404" w="2430779">
                  <a:moveTo>
                    <a:pt x="705611" y="382523"/>
                  </a:moveTo>
                  <a:lnTo>
                    <a:pt x="719327" y="382523"/>
                  </a:lnTo>
                </a:path>
                <a:path extrusionOk="0" h="573404" w="2430779">
                  <a:moveTo>
                    <a:pt x="239267" y="382523"/>
                  </a:moveTo>
                  <a:lnTo>
                    <a:pt x="300227" y="382523"/>
                  </a:lnTo>
                </a:path>
                <a:path extrusionOk="0" h="573404" w="2430779">
                  <a:moveTo>
                    <a:pt x="780287" y="286511"/>
                  </a:moveTo>
                  <a:lnTo>
                    <a:pt x="839724" y="286511"/>
                  </a:lnTo>
                </a:path>
                <a:path extrusionOk="0" h="573404" w="2430779">
                  <a:moveTo>
                    <a:pt x="975359" y="286511"/>
                  </a:moveTo>
                  <a:lnTo>
                    <a:pt x="989076" y="286511"/>
                  </a:lnTo>
                </a:path>
                <a:path extrusionOk="0" h="573404" w="2430779">
                  <a:moveTo>
                    <a:pt x="164591" y="286511"/>
                  </a:moveTo>
                  <a:lnTo>
                    <a:pt x="179831" y="286511"/>
                  </a:lnTo>
                </a:path>
                <a:path extrusionOk="0" h="573404" w="2430779">
                  <a:moveTo>
                    <a:pt x="509015" y="286511"/>
                  </a:moveTo>
                  <a:lnTo>
                    <a:pt x="569976" y="286511"/>
                  </a:lnTo>
                </a:path>
                <a:path extrusionOk="0" h="573404" w="2430779">
                  <a:moveTo>
                    <a:pt x="1319783" y="286511"/>
                  </a:moveTo>
                  <a:lnTo>
                    <a:pt x="1380744" y="286511"/>
                  </a:lnTo>
                </a:path>
                <a:path extrusionOk="0" h="573404" w="2430779">
                  <a:moveTo>
                    <a:pt x="1170431" y="286511"/>
                  </a:moveTo>
                  <a:lnTo>
                    <a:pt x="1184148" y="286511"/>
                  </a:lnTo>
                </a:path>
                <a:path extrusionOk="0" h="573404" w="2430779">
                  <a:moveTo>
                    <a:pt x="1784603" y="286511"/>
                  </a:moveTo>
                  <a:lnTo>
                    <a:pt x="1799844" y="286511"/>
                  </a:lnTo>
                </a:path>
                <a:path extrusionOk="0" h="573404" w="2430779">
                  <a:moveTo>
                    <a:pt x="434339" y="286511"/>
                  </a:moveTo>
                  <a:lnTo>
                    <a:pt x="449579" y="286511"/>
                  </a:lnTo>
                </a:path>
                <a:path extrusionOk="0" h="573404" w="2430779">
                  <a:moveTo>
                    <a:pt x="1440179" y="286511"/>
                  </a:moveTo>
                  <a:lnTo>
                    <a:pt x="1455420" y="286511"/>
                  </a:lnTo>
                </a:path>
                <a:path extrusionOk="0" h="573404" w="2430779">
                  <a:moveTo>
                    <a:pt x="1709927" y="286511"/>
                  </a:moveTo>
                  <a:lnTo>
                    <a:pt x="1725167" y="286511"/>
                  </a:lnTo>
                </a:path>
                <a:path extrusionOk="0" h="573404" w="2430779">
                  <a:moveTo>
                    <a:pt x="705611" y="286511"/>
                  </a:moveTo>
                  <a:lnTo>
                    <a:pt x="719327" y="286511"/>
                  </a:lnTo>
                </a:path>
                <a:path extrusionOk="0" h="573404" w="2430779">
                  <a:moveTo>
                    <a:pt x="629411" y="286511"/>
                  </a:moveTo>
                  <a:lnTo>
                    <a:pt x="644651" y="286511"/>
                  </a:lnTo>
                </a:path>
                <a:path extrusionOk="0" h="573404" w="2430779">
                  <a:moveTo>
                    <a:pt x="2325623" y="286511"/>
                  </a:moveTo>
                  <a:lnTo>
                    <a:pt x="2339339" y="286511"/>
                  </a:lnTo>
                </a:path>
                <a:path extrusionOk="0" h="573404" w="2430779">
                  <a:moveTo>
                    <a:pt x="359663" y="286511"/>
                  </a:moveTo>
                  <a:lnTo>
                    <a:pt x="374903" y="286511"/>
                  </a:lnTo>
                </a:path>
                <a:path extrusionOk="0" h="573404" w="2430779">
                  <a:moveTo>
                    <a:pt x="2400299" y="286511"/>
                  </a:moveTo>
                  <a:lnTo>
                    <a:pt x="2430779" y="286511"/>
                  </a:lnTo>
                </a:path>
                <a:path extrusionOk="0" h="573404" w="2430779">
                  <a:moveTo>
                    <a:pt x="89915" y="286511"/>
                  </a:moveTo>
                  <a:lnTo>
                    <a:pt x="105155" y="286511"/>
                  </a:lnTo>
                </a:path>
                <a:path extrusionOk="0" h="573404" w="2430779">
                  <a:moveTo>
                    <a:pt x="239267" y="286511"/>
                  </a:moveTo>
                  <a:lnTo>
                    <a:pt x="300227" y="286511"/>
                  </a:lnTo>
                </a:path>
                <a:path extrusionOk="0" h="573404" w="2430779">
                  <a:moveTo>
                    <a:pt x="1589531" y="286511"/>
                  </a:moveTo>
                  <a:lnTo>
                    <a:pt x="1650491" y="286511"/>
                  </a:lnTo>
                </a:path>
                <a:path extrusionOk="0" h="573404" w="2430779">
                  <a:moveTo>
                    <a:pt x="1245107" y="286511"/>
                  </a:moveTo>
                  <a:lnTo>
                    <a:pt x="1258824" y="286511"/>
                  </a:lnTo>
                </a:path>
                <a:path extrusionOk="0" h="573404" w="2430779">
                  <a:moveTo>
                    <a:pt x="1859279" y="286511"/>
                  </a:moveTo>
                  <a:lnTo>
                    <a:pt x="1920239" y="286511"/>
                  </a:lnTo>
                </a:path>
                <a:path extrusionOk="0" h="573404" w="2430779">
                  <a:moveTo>
                    <a:pt x="1514855" y="286511"/>
                  </a:moveTo>
                  <a:lnTo>
                    <a:pt x="1530096" y="286511"/>
                  </a:lnTo>
                </a:path>
                <a:path extrusionOk="0" h="573404" w="2430779">
                  <a:moveTo>
                    <a:pt x="1050035" y="286511"/>
                  </a:moveTo>
                  <a:lnTo>
                    <a:pt x="1109472" y="286511"/>
                  </a:lnTo>
                </a:path>
                <a:path extrusionOk="0" h="573404" w="2430779">
                  <a:moveTo>
                    <a:pt x="2250947" y="286511"/>
                  </a:moveTo>
                  <a:lnTo>
                    <a:pt x="2264663" y="286511"/>
                  </a:lnTo>
                </a:path>
                <a:path extrusionOk="0" h="573404" w="2430779">
                  <a:moveTo>
                    <a:pt x="1981199" y="286511"/>
                  </a:moveTo>
                  <a:lnTo>
                    <a:pt x="1994915" y="286511"/>
                  </a:lnTo>
                </a:path>
                <a:path extrusionOk="0" h="573404" w="2430779">
                  <a:moveTo>
                    <a:pt x="2130551" y="286511"/>
                  </a:moveTo>
                  <a:lnTo>
                    <a:pt x="2189987" y="286511"/>
                  </a:lnTo>
                </a:path>
                <a:path extrusionOk="0" h="573404" w="2430779">
                  <a:moveTo>
                    <a:pt x="900683" y="286511"/>
                  </a:moveTo>
                  <a:lnTo>
                    <a:pt x="914400" y="286511"/>
                  </a:lnTo>
                </a:path>
                <a:path extrusionOk="0" h="573404" w="2430779">
                  <a:moveTo>
                    <a:pt x="0" y="286511"/>
                  </a:moveTo>
                  <a:lnTo>
                    <a:pt x="30479" y="286511"/>
                  </a:lnTo>
                </a:path>
                <a:path extrusionOk="0" h="573404" w="2430779">
                  <a:moveTo>
                    <a:pt x="2055875" y="286511"/>
                  </a:moveTo>
                  <a:lnTo>
                    <a:pt x="2069591" y="286511"/>
                  </a:lnTo>
                </a:path>
                <a:path extrusionOk="0" h="573404" w="2430779">
                  <a:moveTo>
                    <a:pt x="1319783" y="192023"/>
                  </a:moveTo>
                  <a:lnTo>
                    <a:pt x="1380744" y="192023"/>
                  </a:lnTo>
                </a:path>
                <a:path extrusionOk="0" h="573404" w="2430779">
                  <a:moveTo>
                    <a:pt x="434339" y="192023"/>
                  </a:moveTo>
                  <a:lnTo>
                    <a:pt x="449579" y="192023"/>
                  </a:lnTo>
                </a:path>
                <a:path extrusionOk="0" h="573404" w="2430779">
                  <a:moveTo>
                    <a:pt x="2250947" y="192023"/>
                  </a:moveTo>
                  <a:lnTo>
                    <a:pt x="2264663" y="192023"/>
                  </a:lnTo>
                </a:path>
                <a:path extrusionOk="0" h="573404" w="2430779">
                  <a:moveTo>
                    <a:pt x="1589531" y="192023"/>
                  </a:moveTo>
                  <a:lnTo>
                    <a:pt x="1650491" y="192023"/>
                  </a:lnTo>
                </a:path>
                <a:path extrusionOk="0" h="573404" w="2430779">
                  <a:moveTo>
                    <a:pt x="1050035" y="192023"/>
                  </a:moveTo>
                  <a:lnTo>
                    <a:pt x="1109472" y="192023"/>
                  </a:lnTo>
                </a:path>
                <a:path extrusionOk="0" h="573404" w="2430779">
                  <a:moveTo>
                    <a:pt x="1245107" y="192023"/>
                  </a:moveTo>
                  <a:lnTo>
                    <a:pt x="1258824" y="192023"/>
                  </a:lnTo>
                </a:path>
                <a:path extrusionOk="0" h="573404" w="2430779">
                  <a:moveTo>
                    <a:pt x="2055875" y="192023"/>
                  </a:moveTo>
                  <a:lnTo>
                    <a:pt x="2069591" y="192023"/>
                  </a:lnTo>
                </a:path>
                <a:path extrusionOk="0" h="573404" w="2430779">
                  <a:moveTo>
                    <a:pt x="2325623" y="192023"/>
                  </a:moveTo>
                  <a:lnTo>
                    <a:pt x="2339339" y="192023"/>
                  </a:lnTo>
                </a:path>
                <a:path extrusionOk="0" h="573404" w="2430779">
                  <a:moveTo>
                    <a:pt x="2130551" y="192023"/>
                  </a:moveTo>
                  <a:lnTo>
                    <a:pt x="2189987" y="192023"/>
                  </a:lnTo>
                </a:path>
                <a:path extrusionOk="0" h="573404" w="2430779">
                  <a:moveTo>
                    <a:pt x="1440179" y="192023"/>
                  </a:moveTo>
                  <a:lnTo>
                    <a:pt x="1455420" y="192023"/>
                  </a:lnTo>
                </a:path>
                <a:path extrusionOk="0" h="573404" w="2430779">
                  <a:moveTo>
                    <a:pt x="2400299" y="192023"/>
                  </a:moveTo>
                  <a:lnTo>
                    <a:pt x="2430779" y="192023"/>
                  </a:lnTo>
                </a:path>
                <a:path extrusionOk="0" h="573404" w="2430779">
                  <a:moveTo>
                    <a:pt x="1170431" y="192023"/>
                  </a:moveTo>
                  <a:lnTo>
                    <a:pt x="1184148" y="192023"/>
                  </a:lnTo>
                </a:path>
                <a:path extrusionOk="0" h="573404" w="2430779">
                  <a:moveTo>
                    <a:pt x="509015" y="192023"/>
                  </a:moveTo>
                  <a:lnTo>
                    <a:pt x="569976" y="192023"/>
                  </a:lnTo>
                </a:path>
                <a:path extrusionOk="0" h="573404" w="2430779">
                  <a:moveTo>
                    <a:pt x="975359" y="192023"/>
                  </a:moveTo>
                  <a:lnTo>
                    <a:pt x="989076" y="192023"/>
                  </a:lnTo>
                </a:path>
                <a:path extrusionOk="0" h="573404" w="2430779">
                  <a:moveTo>
                    <a:pt x="705611" y="192023"/>
                  </a:moveTo>
                  <a:lnTo>
                    <a:pt x="719327" y="192023"/>
                  </a:lnTo>
                </a:path>
                <a:path extrusionOk="0" h="573404" w="2430779">
                  <a:moveTo>
                    <a:pt x="780287" y="192023"/>
                  </a:moveTo>
                  <a:lnTo>
                    <a:pt x="839724" y="192023"/>
                  </a:lnTo>
                </a:path>
                <a:path extrusionOk="0" h="573404" w="2430779">
                  <a:moveTo>
                    <a:pt x="900683" y="192023"/>
                  </a:moveTo>
                  <a:lnTo>
                    <a:pt x="914400" y="192023"/>
                  </a:lnTo>
                </a:path>
                <a:path extrusionOk="0" h="573404" w="2430779">
                  <a:moveTo>
                    <a:pt x="0" y="192023"/>
                  </a:moveTo>
                  <a:lnTo>
                    <a:pt x="300227" y="192023"/>
                  </a:lnTo>
                </a:path>
                <a:path extrusionOk="0" h="573404" w="2430779">
                  <a:moveTo>
                    <a:pt x="1514855" y="192023"/>
                  </a:moveTo>
                  <a:lnTo>
                    <a:pt x="1530096" y="192023"/>
                  </a:lnTo>
                </a:path>
                <a:path extrusionOk="0" h="573404" w="2430779">
                  <a:moveTo>
                    <a:pt x="629411" y="192023"/>
                  </a:moveTo>
                  <a:lnTo>
                    <a:pt x="644651" y="192023"/>
                  </a:lnTo>
                </a:path>
                <a:path extrusionOk="0" h="573404" w="2430779">
                  <a:moveTo>
                    <a:pt x="1709927" y="192023"/>
                  </a:moveTo>
                  <a:lnTo>
                    <a:pt x="1725167" y="192023"/>
                  </a:lnTo>
                </a:path>
                <a:path extrusionOk="0" h="573404" w="2430779">
                  <a:moveTo>
                    <a:pt x="1784603" y="192023"/>
                  </a:moveTo>
                  <a:lnTo>
                    <a:pt x="1799844" y="192023"/>
                  </a:lnTo>
                </a:path>
                <a:path extrusionOk="0" h="573404" w="2430779">
                  <a:moveTo>
                    <a:pt x="1245107" y="96011"/>
                  </a:moveTo>
                  <a:lnTo>
                    <a:pt x="1258824" y="96011"/>
                  </a:lnTo>
                </a:path>
                <a:path extrusionOk="0" h="573404" w="2430779">
                  <a:moveTo>
                    <a:pt x="1440179" y="96011"/>
                  </a:moveTo>
                  <a:lnTo>
                    <a:pt x="1455420" y="96011"/>
                  </a:lnTo>
                </a:path>
                <a:path extrusionOk="0" h="573404" w="2430779">
                  <a:moveTo>
                    <a:pt x="780287" y="96011"/>
                  </a:moveTo>
                  <a:lnTo>
                    <a:pt x="839724" y="96011"/>
                  </a:lnTo>
                </a:path>
                <a:path extrusionOk="0" h="573404" w="2430779">
                  <a:moveTo>
                    <a:pt x="1319783" y="96011"/>
                  </a:moveTo>
                  <a:lnTo>
                    <a:pt x="1380744" y="96011"/>
                  </a:lnTo>
                </a:path>
                <a:path extrusionOk="0" h="573404" w="2430779">
                  <a:moveTo>
                    <a:pt x="1784603" y="96011"/>
                  </a:moveTo>
                  <a:lnTo>
                    <a:pt x="1799844" y="96011"/>
                  </a:lnTo>
                </a:path>
                <a:path extrusionOk="0" h="573404" w="2430779">
                  <a:moveTo>
                    <a:pt x="705611" y="96011"/>
                  </a:moveTo>
                  <a:lnTo>
                    <a:pt x="719327" y="96011"/>
                  </a:lnTo>
                </a:path>
                <a:path extrusionOk="0" h="573404" w="2430779">
                  <a:moveTo>
                    <a:pt x="1859279" y="96011"/>
                  </a:moveTo>
                  <a:lnTo>
                    <a:pt x="2430779" y="96011"/>
                  </a:lnTo>
                </a:path>
                <a:path extrusionOk="0" h="573404" w="2430779">
                  <a:moveTo>
                    <a:pt x="1514855" y="96011"/>
                  </a:moveTo>
                  <a:lnTo>
                    <a:pt x="1650491" y="96011"/>
                  </a:lnTo>
                </a:path>
                <a:path extrusionOk="0" h="573404" w="2430779">
                  <a:moveTo>
                    <a:pt x="1170431" y="96011"/>
                  </a:moveTo>
                  <a:lnTo>
                    <a:pt x="1184148" y="96011"/>
                  </a:lnTo>
                </a:path>
                <a:path extrusionOk="0" h="573404" w="2430779">
                  <a:moveTo>
                    <a:pt x="0" y="96011"/>
                  </a:moveTo>
                  <a:lnTo>
                    <a:pt x="569976" y="96011"/>
                  </a:lnTo>
                </a:path>
                <a:path extrusionOk="0" h="573404" w="2430779">
                  <a:moveTo>
                    <a:pt x="975359" y="96011"/>
                  </a:moveTo>
                  <a:lnTo>
                    <a:pt x="989076" y="96011"/>
                  </a:lnTo>
                </a:path>
                <a:path extrusionOk="0" h="573404" w="2430779">
                  <a:moveTo>
                    <a:pt x="1050035" y="96011"/>
                  </a:moveTo>
                  <a:lnTo>
                    <a:pt x="1109472" y="96011"/>
                  </a:lnTo>
                </a:path>
                <a:path extrusionOk="0" h="573404" w="2430779">
                  <a:moveTo>
                    <a:pt x="900683" y="96011"/>
                  </a:moveTo>
                  <a:lnTo>
                    <a:pt x="914400" y="96011"/>
                  </a:lnTo>
                </a:path>
                <a:path extrusionOk="0" h="573404" w="2430779">
                  <a:moveTo>
                    <a:pt x="629411" y="96011"/>
                  </a:moveTo>
                  <a:lnTo>
                    <a:pt x="644651" y="96011"/>
                  </a:lnTo>
                </a:path>
                <a:path extrusionOk="0" h="573404" w="2430779">
                  <a:moveTo>
                    <a:pt x="1709927" y="96011"/>
                  </a:moveTo>
                  <a:lnTo>
                    <a:pt x="1725167" y="96011"/>
                  </a:lnTo>
                </a:path>
                <a:path extrusionOk="0" h="573404" w="2430779">
                  <a:moveTo>
                    <a:pt x="1050035" y="0"/>
                  </a:moveTo>
                  <a:lnTo>
                    <a:pt x="1650491" y="0"/>
                  </a:lnTo>
                </a:path>
                <a:path extrusionOk="0" h="573404" w="2430779">
                  <a:moveTo>
                    <a:pt x="975359" y="0"/>
                  </a:moveTo>
                  <a:lnTo>
                    <a:pt x="989076" y="0"/>
                  </a:lnTo>
                </a:path>
                <a:path extrusionOk="0" h="573404" w="2430779">
                  <a:moveTo>
                    <a:pt x="1784603" y="0"/>
                  </a:moveTo>
                  <a:lnTo>
                    <a:pt x="1799844" y="0"/>
                  </a:lnTo>
                </a:path>
                <a:path extrusionOk="0" h="573404" w="2430779">
                  <a:moveTo>
                    <a:pt x="0" y="0"/>
                  </a:moveTo>
                  <a:lnTo>
                    <a:pt x="839724" y="0"/>
                  </a:lnTo>
                </a:path>
                <a:path extrusionOk="0" h="573404" w="2430779">
                  <a:moveTo>
                    <a:pt x="900683" y="0"/>
                  </a:moveTo>
                  <a:lnTo>
                    <a:pt x="914400" y="0"/>
                  </a:lnTo>
                </a:path>
                <a:path extrusionOk="0" h="573404" w="2430779">
                  <a:moveTo>
                    <a:pt x="1859279" y="0"/>
                  </a:moveTo>
                  <a:lnTo>
                    <a:pt x="2430779" y="0"/>
                  </a:lnTo>
                </a:path>
              </a:pathLst>
            </a:custGeom>
            <a:noFill/>
            <a:ln cap="flat" cmpd="sng" w="9525">
              <a:solidFill>
                <a:srgbClr val="C3F8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1"/>
            <p:cNvSpPr/>
            <p:nvPr/>
          </p:nvSpPr>
          <p:spPr>
            <a:xfrm>
              <a:off x="9686543" y="3435095"/>
              <a:ext cx="2430780" cy="0"/>
            </a:xfrm>
            <a:custGeom>
              <a:rect b="b" l="l" r="r" t="t"/>
              <a:pathLst>
                <a:path extrusionOk="0" h="120000" w="2430779">
                  <a:moveTo>
                    <a:pt x="0" y="0"/>
                  </a:moveTo>
                  <a:lnTo>
                    <a:pt x="2430779" y="0"/>
                  </a:lnTo>
                </a:path>
              </a:pathLst>
            </a:custGeom>
            <a:noFill/>
            <a:ln cap="flat" cmpd="sng" w="9525">
              <a:solidFill>
                <a:srgbClr val="C3F8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9" name="Google Shape;289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17023" y="3724655"/>
              <a:ext cx="59435" cy="472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0" name="Google Shape;290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986771" y="3712463"/>
              <a:ext cx="74675" cy="484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1" name="Google Shape;291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256519" y="3540251"/>
              <a:ext cx="59435" cy="656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2" name="Google Shape;292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526267" y="3471671"/>
              <a:ext cx="60959" cy="725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3" name="Google Shape;293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0796015" y="3557015"/>
              <a:ext cx="60959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1067287" y="3579875"/>
              <a:ext cx="59435" cy="6172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11337035" y="3517391"/>
              <a:ext cx="74675" cy="679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11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545823" y="3707891"/>
              <a:ext cx="135635" cy="489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1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1876531" y="3653027"/>
              <a:ext cx="60959" cy="544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11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9791699" y="3724655"/>
              <a:ext cx="59435" cy="4724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11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10061447" y="3700271"/>
              <a:ext cx="59435" cy="496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11"/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0331195" y="3552443"/>
              <a:ext cx="60959" cy="644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11"/>
            <p:cNvPicPr preferRelativeResize="0"/>
            <p:nvPr/>
          </p:nvPicPr>
          <p:blipFill rotWithShape="1">
            <a:blip r:embed="rId15">
              <a:alphaModFix/>
            </a:blip>
            <a:srcRect b="0" l="0" r="0" t="0"/>
            <a:stretch/>
          </p:blipFill>
          <p:spPr>
            <a:xfrm>
              <a:off x="10600943" y="3471671"/>
              <a:ext cx="60959" cy="725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2" name="Google Shape;302;p11"/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0870691" y="3557015"/>
              <a:ext cx="60959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11"/>
            <p:cNvPicPr preferRelativeResize="0"/>
            <p:nvPr/>
          </p:nvPicPr>
          <p:blipFill rotWithShape="1">
            <a:blip r:embed="rId17">
              <a:alphaModFix/>
            </a:blip>
            <a:srcRect b="0" l="0" r="0" t="0"/>
            <a:stretch/>
          </p:blipFill>
          <p:spPr>
            <a:xfrm>
              <a:off x="11141963" y="3592067"/>
              <a:ext cx="59435" cy="60502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4" name="Google Shape;304;p11"/>
            <p:cNvPicPr preferRelativeResize="0"/>
            <p:nvPr/>
          </p:nvPicPr>
          <p:blipFill rotWithShape="1">
            <a:blip r:embed="rId18">
              <a:alphaModFix/>
            </a:blip>
            <a:srcRect b="0" l="0" r="0" t="0"/>
            <a:stretch/>
          </p:blipFill>
          <p:spPr>
            <a:xfrm>
              <a:off x="11411711" y="3520439"/>
              <a:ext cx="59435" cy="676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1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11681459" y="3712463"/>
              <a:ext cx="60959" cy="4846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11"/>
            <p:cNvPicPr preferRelativeResize="0"/>
            <p:nvPr/>
          </p:nvPicPr>
          <p:blipFill rotWithShape="1">
            <a:blip r:embed="rId20">
              <a:alphaModFix/>
            </a:blip>
            <a:srcRect b="0" l="0" r="0" t="0"/>
            <a:stretch/>
          </p:blipFill>
          <p:spPr>
            <a:xfrm>
              <a:off x="11951207" y="3653027"/>
              <a:ext cx="60959" cy="5440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1"/>
            <p:cNvPicPr preferRelativeResize="0"/>
            <p:nvPr/>
          </p:nvPicPr>
          <p:blipFill rotWithShape="1">
            <a:blip r:embed="rId21">
              <a:alphaModFix/>
            </a:blip>
            <a:srcRect b="0" l="0" r="0" t="0"/>
            <a:stretch/>
          </p:blipFill>
          <p:spPr>
            <a:xfrm>
              <a:off x="9866375" y="3721607"/>
              <a:ext cx="59435" cy="4754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8" name="Google Shape;308;p11"/>
            <p:cNvPicPr preferRelativeResize="0"/>
            <p:nvPr/>
          </p:nvPicPr>
          <p:blipFill rotWithShape="1">
            <a:blip r:embed="rId22">
              <a:alphaModFix/>
            </a:blip>
            <a:srcRect b="0" l="0" r="0" t="0"/>
            <a:stretch/>
          </p:blipFill>
          <p:spPr>
            <a:xfrm>
              <a:off x="10136123" y="3689603"/>
              <a:ext cx="59435" cy="507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9" name="Google Shape;309;p11"/>
            <p:cNvPicPr preferRelativeResize="0"/>
            <p:nvPr/>
          </p:nvPicPr>
          <p:blipFill rotWithShape="1">
            <a:blip r:embed="rId23">
              <a:alphaModFix/>
            </a:blip>
            <a:srcRect b="0" l="0" r="0" t="0"/>
            <a:stretch/>
          </p:blipFill>
          <p:spPr>
            <a:xfrm>
              <a:off x="10405871" y="3550919"/>
              <a:ext cx="60959" cy="646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0" name="Google Shape;310;p11"/>
            <p:cNvPicPr preferRelativeResize="0"/>
            <p:nvPr/>
          </p:nvPicPr>
          <p:blipFill rotWithShape="1">
            <a:blip r:embed="rId24">
              <a:alphaModFix/>
            </a:blip>
            <a:srcRect b="0" l="0" r="0" t="0"/>
            <a:stretch/>
          </p:blipFill>
          <p:spPr>
            <a:xfrm>
              <a:off x="10675619" y="3468623"/>
              <a:ext cx="60959" cy="7284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1" name="Google Shape;311;p11"/>
            <p:cNvPicPr preferRelativeResize="0"/>
            <p:nvPr/>
          </p:nvPicPr>
          <p:blipFill rotWithShape="1">
            <a:blip r:embed="rId25">
              <a:alphaModFix/>
            </a:blip>
            <a:srcRect b="0" l="0" r="0" t="0"/>
            <a:stretch/>
          </p:blipFill>
          <p:spPr>
            <a:xfrm>
              <a:off x="10945367" y="3555491"/>
              <a:ext cx="60959" cy="6416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11"/>
            <p:cNvPicPr preferRelativeResize="0"/>
            <p:nvPr/>
          </p:nvPicPr>
          <p:blipFill rotWithShape="1">
            <a:blip r:embed="rId26">
              <a:alphaModFix/>
            </a:blip>
            <a:srcRect b="0" l="0" r="0" t="0"/>
            <a:stretch/>
          </p:blipFill>
          <p:spPr>
            <a:xfrm>
              <a:off x="11216639" y="3637787"/>
              <a:ext cx="59435" cy="5593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11"/>
            <p:cNvPicPr preferRelativeResize="0"/>
            <p:nvPr/>
          </p:nvPicPr>
          <p:blipFill rotWithShape="1">
            <a:blip r:embed="rId27">
              <a:alphaModFix/>
            </a:blip>
            <a:srcRect b="0" l="0" r="0" t="0"/>
            <a:stretch/>
          </p:blipFill>
          <p:spPr>
            <a:xfrm>
              <a:off x="11486387" y="3517391"/>
              <a:ext cx="59435" cy="6797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4" name="Google Shape;314;p11"/>
            <p:cNvPicPr preferRelativeResize="0"/>
            <p:nvPr/>
          </p:nvPicPr>
          <p:blipFill rotWithShape="1">
            <a:blip r:embed="rId28">
              <a:alphaModFix/>
            </a:blip>
            <a:srcRect b="0" l="0" r="0" t="0"/>
            <a:stretch/>
          </p:blipFill>
          <p:spPr>
            <a:xfrm>
              <a:off x="11756135" y="3715511"/>
              <a:ext cx="60959" cy="481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11"/>
            <p:cNvPicPr preferRelativeResize="0"/>
            <p:nvPr/>
          </p:nvPicPr>
          <p:blipFill rotWithShape="1">
            <a:blip r:embed="rId29">
              <a:alphaModFix/>
            </a:blip>
            <a:srcRect b="0" l="0" r="0" t="0"/>
            <a:stretch/>
          </p:blipFill>
          <p:spPr>
            <a:xfrm>
              <a:off x="12025883" y="3651503"/>
              <a:ext cx="60959" cy="5455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11"/>
            <p:cNvSpPr/>
            <p:nvPr/>
          </p:nvSpPr>
          <p:spPr>
            <a:xfrm>
              <a:off x="9686543" y="4197095"/>
              <a:ext cx="2430780" cy="0"/>
            </a:xfrm>
            <a:custGeom>
              <a:rect b="b" l="l" r="r" t="t"/>
              <a:pathLst>
                <a:path extrusionOk="0" h="120000" w="2430779">
                  <a:moveTo>
                    <a:pt x="0" y="0"/>
                  </a:moveTo>
                  <a:lnTo>
                    <a:pt x="2430779" y="0"/>
                  </a:lnTo>
                </a:path>
              </a:pathLst>
            </a:custGeom>
            <a:noFill/>
            <a:ln cap="flat" cmpd="sng" w="9525">
              <a:solidFill>
                <a:srgbClr val="C3F8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7" name="Google Shape;317;p11"/>
          <p:cNvSpPr/>
          <p:nvPr/>
        </p:nvSpPr>
        <p:spPr>
          <a:xfrm>
            <a:off x="9686543" y="3339084"/>
            <a:ext cx="2430780" cy="0"/>
          </a:xfrm>
          <a:custGeom>
            <a:rect b="b" l="l" r="r" t="t"/>
            <a:pathLst>
              <a:path extrusionOk="0" h="120000" w="2430779">
                <a:moveTo>
                  <a:pt x="0" y="0"/>
                </a:moveTo>
                <a:lnTo>
                  <a:pt x="2430779" y="0"/>
                </a:lnTo>
              </a:path>
            </a:pathLst>
          </a:custGeom>
          <a:noFill/>
          <a:ln cap="flat" cmpd="sng" w="9525">
            <a:solidFill>
              <a:srgbClr val="C3F8D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1"/>
          <p:cNvSpPr txBox="1"/>
          <p:nvPr/>
        </p:nvSpPr>
        <p:spPr>
          <a:xfrm>
            <a:off x="9700259" y="3535426"/>
            <a:ext cx="755015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49,94% </a:t>
            </a:r>
            <a:r>
              <a:rPr baseline="-25000" lang="en-US" sz="12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53,23%</a:t>
            </a:r>
            <a:endParaRPr baseline="-25000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1"/>
          <p:cNvSpPr txBox="1"/>
          <p:nvPr/>
        </p:nvSpPr>
        <p:spPr>
          <a:xfrm>
            <a:off x="10540745" y="3269360"/>
            <a:ext cx="332105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76,48%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1"/>
          <p:cNvSpPr txBox="1"/>
          <p:nvPr/>
        </p:nvSpPr>
        <p:spPr>
          <a:xfrm>
            <a:off x="10270363" y="3355594"/>
            <a:ext cx="872490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US" sz="12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67,86%	</a:t>
            </a: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67,43%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1"/>
          <p:cNvSpPr txBox="1"/>
          <p:nvPr/>
        </p:nvSpPr>
        <p:spPr>
          <a:xfrm>
            <a:off x="11103991" y="3445255"/>
            <a:ext cx="332105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58,72%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1"/>
          <p:cNvSpPr txBox="1"/>
          <p:nvPr/>
        </p:nvSpPr>
        <p:spPr>
          <a:xfrm>
            <a:off x="11350879" y="3318763"/>
            <a:ext cx="332105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71,29%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1"/>
          <p:cNvSpPr txBox="1"/>
          <p:nvPr/>
        </p:nvSpPr>
        <p:spPr>
          <a:xfrm>
            <a:off x="11620881" y="3536060"/>
            <a:ext cx="332105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50,54%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1"/>
          <p:cNvSpPr txBox="1"/>
          <p:nvPr/>
        </p:nvSpPr>
        <p:spPr>
          <a:xfrm>
            <a:off x="11766550" y="3452240"/>
            <a:ext cx="332105" cy="14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57,31%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11"/>
          <p:cNvSpPr txBox="1"/>
          <p:nvPr/>
        </p:nvSpPr>
        <p:spPr>
          <a:xfrm>
            <a:off x="9276333" y="3253562"/>
            <a:ext cx="330835" cy="10071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90,00%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80,00%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70,00%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60,00%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50,00%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40,00%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30,00%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20,00%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10,00%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indent="0" lvl="0" marL="64135" rtl="0" algn="l">
              <a:lnSpc>
                <a:spcPct val="10687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0,00%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11"/>
          <p:cNvGrpSpPr/>
          <p:nvPr/>
        </p:nvGrpSpPr>
        <p:grpSpPr>
          <a:xfrm>
            <a:off x="9445243" y="4291584"/>
            <a:ext cx="2559684" cy="633857"/>
            <a:chOff x="9445243" y="4291584"/>
            <a:chExt cx="2559684" cy="633857"/>
          </a:xfrm>
        </p:grpSpPr>
        <p:pic>
          <p:nvPicPr>
            <p:cNvPr id="327" name="Google Shape;327;p11"/>
            <p:cNvPicPr preferRelativeResize="0"/>
            <p:nvPr/>
          </p:nvPicPr>
          <p:blipFill rotWithShape="1">
            <a:blip r:embed="rId30">
              <a:alphaModFix/>
            </a:blip>
            <a:srcRect b="0" l="0" r="0" t="0"/>
            <a:stretch/>
          </p:blipFill>
          <p:spPr>
            <a:xfrm>
              <a:off x="9445243" y="4291584"/>
              <a:ext cx="2559684" cy="6338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8" name="Google Shape;328;p11"/>
            <p:cNvPicPr preferRelativeResize="0"/>
            <p:nvPr/>
          </p:nvPicPr>
          <p:blipFill rotWithShape="1">
            <a:blip r:embed="rId31">
              <a:alphaModFix/>
            </a:blip>
            <a:srcRect b="0" l="0" r="0" t="0"/>
            <a:stretch/>
          </p:blipFill>
          <p:spPr>
            <a:xfrm>
              <a:off x="9863327" y="4792980"/>
              <a:ext cx="83820" cy="82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9" name="Google Shape;329;p11"/>
            <p:cNvPicPr preferRelativeResize="0"/>
            <p:nvPr/>
          </p:nvPicPr>
          <p:blipFill rotWithShape="1">
            <a:blip r:embed="rId32">
              <a:alphaModFix/>
            </a:blip>
            <a:srcRect b="0" l="0" r="0" t="0"/>
            <a:stretch/>
          </p:blipFill>
          <p:spPr>
            <a:xfrm>
              <a:off x="10418063" y="4792980"/>
              <a:ext cx="83820" cy="822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0" name="Google Shape;330;p11"/>
            <p:cNvPicPr preferRelativeResize="0"/>
            <p:nvPr/>
          </p:nvPicPr>
          <p:blipFill rotWithShape="1">
            <a:blip r:embed="rId33">
              <a:alphaModFix/>
            </a:blip>
            <a:srcRect b="0" l="0" r="0" t="0"/>
            <a:stretch/>
          </p:blipFill>
          <p:spPr>
            <a:xfrm>
              <a:off x="10974323" y="4792980"/>
              <a:ext cx="83820" cy="8229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11"/>
          <p:cNvSpPr txBox="1"/>
          <p:nvPr/>
        </p:nvSpPr>
        <p:spPr>
          <a:xfrm>
            <a:off x="9972293" y="4713858"/>
            <a:ext cx="162560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7381C"/>
                </a:solidFill>
                <a:latin typeface="Calibri"/>
                <a:ea typeface="Calibri"/>
                <a:cs typeface="Calibri"/>
                <a:sym typeface="Calibri"/>
              </a:rPr>
              <a:t>2023	2024	2025 1S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1"/>
          <p:cNvPicPr preferRelativeResize="0"/>
          <p:nvPr/>
        </p:nvPicPr>
        <p:blipFill rotWithShape="1">
          <a:blip r:embed="rId34">
            <a:alphaModFix/>
          </a:blip>
          <a:srcRect b="0" l="0" r="0" t="0"/>
          <a:stretch/>
        </p:blipFill>
        <p:spPr>
          <a:xfrm>
            <a:off x="8756904" y="1089660"/>
            <a:ext cx="3218688" cy="1798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2"/>
          <p:cNvSpPr txBox="1"/>
          <p:nvPr/>
        </p:nvSpPr>
        <p:spPr>
          <a:xfrm>
            <a:off x="499059" y="1376883"/>
            <a:ext cx="4549140" cy="300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Puntos de partida para reflexionar juntos</a:t>
            </a:r>
            <a:r>
              <a:rPr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2"/>
          <p:cNvSpPr txBox="1"/>
          <p:nvPr/>
        </p:nvSpPr>
        <p:spPr>
          <a:xfrm>
            <a:off x="499059" y="1837182"/>
            <a:ext cx="5534025" cy="9791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MOVILIDAD. </a:t>
            </a:r>
            <a:r>
              <a:rPr b="1" lang="en-US" sz="1800">
                <a:solidFill>
                  <a:srgbClr val="042B15"/>
                </a:solidFill>
                <a:latin typeface="Calibri"/>
                <a:ea typeface="Calibri"/>
                <a:cs typeface="Calibri"/>
                <a:sym typeface="Calibri"/>
              </a:rPr>
              <a:t>Cómo nos movemos: un reto para la salud, el tiempo y la calidad de vida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1.- ¿Qué está pasando?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2"/>
          <p:cNvSpPr txBox="1"/>
          <p:nvPr/>
        </p:nvSpPr>
        <p:spPr>
          <a:xfrm>
            <a:off x="499059" y="2911855"/>
            <a:ext cx="578802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El transporte es una de las principales fuentes de emisiones.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Muchos desplazamientos diarios dependen del coche.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El tráfico afecta al aire, al ruido y al espacio urbano.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499059" y="3885946"/>
            <a:ext cx="220345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2.- ¿Cómo nos afecta?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2"/>
          <p:cNvSpPr txBox="1"/>
          <p:nvPr/>
        </p:nvSpPr>
        <p:spPr>
          <a:xfrm>
            <a:off x="499059" y="4250182"/>
            <a:ext cx="5283835" cy="778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Tiempo perdido en desplazamientos.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17812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Coste económico del transporte.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18055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Impacto en la salud por contaminación y sedentarismo</a:t>
            </a:r>
            <a:r>
              <a:rPr lang="en-US" sz="1800">
                <a:solidFill>
                  <a:srgbClr val="042B1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2"/>
          <p:cNvSpPr txBox="1"/>
          <p:nvPr/>
        </p:nvSpPr>
        <p:spPr>
          <a:xfrm>
            <a:off x="6617334" y="2358008"/>
            <a:ext cx="176593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3.- ¿A qué afecta?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2"/>
          <p:cNvSpPr txBox="1"/>
          <p:nvPr/>
        </p:nvSpPr>
        <p:spPr>
          <a:xfrm>
            <a:off x="6617334" y="2723768"/>
            <a:ext cx="2767965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Salud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Economía familiar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Calidad del espacio urbano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Tiempo de vida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2"/>
          <p:cNvSpPr txBox="1"/>
          <p:nvPr/>
        </p:nvSpPr>
        <p:spPr>
          <a:xfrm>
            <a:off x="6617334" y="3970782"/>
            <a:ext cx="2496820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4.- Ejemplos inspiradores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2"/>
          <p:cNvSpPr txBox="1"/>
          <p:nvPr/>
        </p:nvSpPr>
        <p:spPr>
          <a:xfrm>
            <a:off x="6617334" y="4335272"/>
            <a:ext cx="3419475" cy="100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Redes ciclables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Transporte público más conectado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Movilidad compartida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Ciudades caminables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2"/>
          <p:cNvSpPr txBox="1"/>
          <p:nvPr>
            <p:ph type="title"/>
          </p:nvPr>
        </p:nvSpPr>
        <p:spPr>
          <a:xfrm>
            <a:off x="499059" y="657605"/>
            <a:ext cx="9596755" cy="61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Estos retos no afectan solo al medio ambiente. También </a:t>
            </a:r>
            <a:r>
              <a:rPr b="1" lang="en-US" sz="1800">
                <a:latin typeface="Arial"/>
                <a:ea typeface="Arial"/>
                <a:cs typeface="Arial"/>
                <a:sym typeface="Arial"/>
              </a:rPr>
              <a:t>nuestra salud, la economía local, el bienestar en nuestros barrios y la calidad de vida en nuestros municipios</a:t>
            </a:r>
            <a:r>
              <a:rPr lang="en-US" sz="1800"/>
              <a:t>.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12"/>
          <p:cNvSpPr txBox="1"/>
          <p:nvPr/>
        </p:nvSpPr>
        <p:spPr>
          <a:xfrm>
            <a:off x="2888742" y="5774232"/>
            <a:ext cx="5155565" cy="6140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07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¿Cuál es el mayor reto de movilidad en vuestro municipio?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96628" y="1056132"/>
            <a:ext cx="1821179" cy="213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1896344" cy="926591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3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Egokitzapenerako lurralde eta eskualde plana</a:t>
            </a:r>
            <a:endParaRPr/>
          </a:p>
        </p:txBody>
      </p:sp>
      <p:grpSp>
        <p:nvGrpSpPr>
          <p:cNvPr id="355" name="Google Shape;355;p13"/>
          <p:cNvGrpSpPr/>
          <p:nvPr/>
        </p:nvGrpSpPr>
        <p:grpSpPr>
          <a:xfrm>
            <a:off x="211505" y="1861081"/>
            <a:ext cx="11881357" cy="2038834"/>
            <a:chOff x="211505" y="1861081"/>
            <a:chExt cx="11881357" cy="2038834"/>
          </a:xfrm>
        </p:grpSpPr>
        <p:pic>
          <p:nvPicPr>
            <p:cNvPr id="356" name="Google Shape;356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1505" y="1908047"/>
              <a:ext cx="4589094" cy="18160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7" name="Google Shape;357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782311" y="1888235"/>
              <a:ext cx="4637532" cy="2011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8" name="Google Shape;358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9419843" y="1861081"/>
              <a:ext cx="2673019" cy="200349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9" name="Google Shape;359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23804" y="4244162"/>
            <a:ext cx="3070176" cy="2323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0" name="Google Shape;360;p13"/>
          <p:cNvGrpSpPr/>
          <p:nvPr/>
        </p:nvGrpSpPr>
        <p:grpSpPr>
          <a:xfrm>
            <a:off x="4187969" y="4180331"/>
            <a:ext cx="7259907" cy="2528819"/>
            <a:chOff x="4187969" y="4180331"/>
            <a:chExt cx="7259907" cy="2528819"/>
          </a:xfrm>
        </p:grpSpPr>
        <p:pic>
          <p:nvPicPr>
            <p:cNvPr id="361" name="Google Shape;361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187969" y="4236718"/>
              <a:ext cx="7259907" cy="2472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2" name="Google Shape;362;p13"/>
            <p:cNvSpPr/>
            <p:nvPr/>
          </p:nvSpPr>
          <p:spPr>
            <a:xfrm>
              <a:off x="8121396" y="4180331"/>
              <a:ext cx="3023870" cy="245745"/>
            </a:xfrm>
            <a:custGeom>
              <a:rect b="b" l="l" r="r" t="t"/>
              <a:pathLst>
                <a:path extrusionOk="0" h="245745" w="3023870">
                  <a:moveTo>
                    <a:pt x="3023616" y="0"/>
                  </a:moveTo>
                  <a:lnTo>
                    <a:pt x="0" y="0"/>
                  </a:lnTo>
                  <a:lnTo>
                    <a:pt x="0" y="245364"/>
                  </a:lnTo>
                  <a:lnTo>
                    <a:pt x="3023616" y="245364"/>
                  </a:lnTo>
                  <a:lnTo>
                    <a:pt x="30236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8121396" y="4180331"/>
              <a:ext cx="3023870" cy="245745"/>
            </a:xfrm>
            <a:custGeom>
              <a:rect b="b" l="l" r="r" t="t"/>
              <a:pathLst>
                <a:path extrusionOk="0" h="245745" w="3023870">
                  <a:moveTo>
                    <a:pt x="0" y="245364"/>
                  </a:moveTo>
                  <a:lnTo>
                    <a:pt x="3023616" y="245364"/>
                  </a:lnTo>
                  <a:lnTo>
                    <a:pt x="3023616" y="0"/>
                  </a:lnTo>
                  <a:lnTo>
                    <a:pt x="0" y="0"/>
                  </a:lnTo>
                  <a:lnTo>
                    <a:pt x="0" y="245364"/>
                  </a:lnTo>
                  <a:close/>
                </a:path>
              </a:pathLst>
            </a:custGeom>
            <a:noFill/>
            <a:ln cap="flat" cmpd="sng" w="121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Fondo Carbono Voluntario de Gipuzkoa</a:t>
            </a:r>
            <a:endParaRPr/>
          </a:p>
        </p:txBody>
      </p:sp>
      <p:pic>
        <p:nvPicPr>
          <p:cNvPr id="369" name="Google Shape;3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4108" y="4832603"/>
            <a:ext cx="2407919" cy="1921761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14"/>
          <p:cNvSpPr txBox="1"/>
          <p:nvPr/>
        </p:nvSpPr>
        <p:spPr>
          <a:xfrm>
            <a:off x="255219" y="1963039"/>
            <a:ext cx="5924550" cy="38061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Enpresei eta erakundeei zuzenduta.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Erreminta finantzarioa.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Udalei zuzendutako laguntzen bitartez gauzatzen da.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800"/>
              <a:buFont typeface="Arial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2022tik 11 proiektu: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0823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Berdeguneak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>
                <a:srgbClr val="00823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Basoen leheneratzea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0823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Erreken hobekuntza hidromorfologikoa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rgbClr val="00823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Urmaelak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265" lvl="0" marL="354965" rtl="0" algn="l">
              <a:lnSpc>
                <a:spcPct val="100000"/>
              </a:lnSpc>
              <a:spcBef>
                <a:spcPts val="795"/>
              </a:spcBef>
              <a:spcAft>
                <a:spcPts val="0"/>
              </a:spcAft>
              <a:buClr>
                <a:srgbClr val="008238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Klima-babeslekuak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331470" rtl="0" algn="l">
              <a:lnSpc>
                <a:spcPct val="100000"/>
              </a:lnSpc>
              <a:spcBef>
                <a:spcPts val="179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Gipuzkoako Azpiegitura Berdea Sarea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1" name="Google Shape;371;p14"/>
          <p:cNvGrpSpPr/>
          <p:nvPr/>
        </p:nvGrpSpPr>
        <p:grpSpPr>
          <a:xfrm>
            <a:off x="176783" y="5417819"/>
            <a:ext cx="318770" cy="269875"/>
            <a:chOff x="176783" y="5417819"/>
            <a:chExt cx="318770" cy="269875"/>
          </a:xfrm>
        </p:grpSpPr>
        <p:sp>
          <p:nvSpPr>
            <p:cNvPr id="372" name="Google Shape;372;p14"/>
            <p:cNvSpPr/>
            <p:nvPr/>
          </p:nvSpPr>
          <p:spPr>
            <a:xfrm>
              <a:off x="176783" y="5417819"/>
              <a:ext cx="318770" cy="269875"/>
            </a:xfrm>
            <a:custGeom>
              <a:rect b="b" l="l" r="r" t="t"/>
              <a:pathLst>
                <a:path extrusionOk="0" h="269875" w="318770">
                  <a:moveTo>
                    <a:pt x="159258" y="0"/>
                  </a:moveTo>
                  <a:lnTo>
                    <a:pt x="121666" y="102996"/>
                  </a:lnTo>
                  <a:lnTo>
                    <a:pt x="0" y="102996"/>
                  </a:lnTo>
                  <a:lnTo>
                    <a:pt x="98425" y="166750"/>
                  </a:lnTo>
                  <a:lnTo>
                    <a:pt x="60833" y="269747"/>
                  </a:lnTo>
                  <a:lnTo>
                    <a:pt x="159258" y="206070"/>
                  </a:lnTo>
                  <a:lnTo>
                    <a:pt x="257683" y="269747"/>
                  </a:lnTo>
                  <a:lnTo>
                    <a:pt x="220090" y="166750"/>
                  </a:lnTo>
                  <a:lnTo>
                    <a:pt x="318516" y="102996"/>
                  </a:lnTo>
                  <a:lnTo>
                    <a:pt x="196850" y="102996"/>
                  </a:lnTo>
                  <a:lnTo>
                    <a:pt x="159258" y="0"/>
                  </a:lnTo>
                  <a:close/>
                </a:path>
              </a:pathLst>
            </a:custGeom>
            <a:solidFill>
              <a:srgbClr val="ACFF7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176783" y="5417819"/>
              <a:ext cx="318770" cy="269875"/>
            </a:xfrm>
            <a:custGeom>
              <a:rect b="b" l="l" r="r" t="t"/>
              <a:pathLst>
                <a:path extrusionOk="0" h="269875" w="318770">
                  <a:moveTo>
                    <a:pt x="0" y="102996"/>
                  </a:moveTo>
                  <a:lnTo>
                    <a:pt x="121666" y="102996"/>
                  </a:lnTo>
                  <a:lnTo>
                    <a:pt x="159258" y="0"/>
                  </a:lnTo>
                  <a:lnTo>
                    <a:pt x="196850" y="102996"/>
                  </a:lnTo>
                  <a:lnTo>
                    <a:pt x="318516" y="102996"/>
                  </a:lnTo>
                  <a:lnTo>
                    <a:pt x="220090" y="166750"/>
                  </a:lnTo>
                  <a:lnTo>
                    <a:pt x="257683" y="269747"/>
                  </a:lnTo>
                  <a:lnTo>
                    <a:pt x="159258" y="206070"/>
                  </a:lnTo>
                  <a:lnTo>
                    <a:pt x="60833" y="269747"/>
                  </a:lnTo>
                  <a:lnTo>
                    <a:pt x="98425" y="166750"/>
                  </a:lnTo>
                  <a:lnTo>
                    <a:pt x="0" y="102996"/>
                  </a:lnTo>
                  <a:close/>
                </a:path>
              </a:pathLst>
            </a:custGeom>
            <a:noFill/>
            <a:ln cap="flat" cmpd="sng" w="12175">
              <a:solidFill>
                <a:srgbClr val="7CBB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4" name="Google Shape;374;p14"/>
          <p:cNvGrpSpPr/>
          <p:nvPr/>
        </p:nvGrpSpPr>
        <p:grpSpPr>
          <a:xfrm>
            <a:off x="6086855" y="1961388"/>
            <a:ext cx="5811012" cy="4098036"/>
            <a:chOff x="6086855" y="1961388"/>
            <a:chExt cx="5811012" cy="4098036"/>
          </a:xfrm>
        </p:grpSpPr>
        <p:pic>
          <p:nvPicPr>
            <p:cNvPr id="375" name="Google Shape;375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086855" y="1961388"/>
              <a:ext cx="4146804" cy="23301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6" name="Google Shape;376;p1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779763" y="1961388"/>
              <a:ext cx="3118104" cy="2339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7" name="Google Shape;377;p1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101839" y="4314444"/>
              <a:ext cx="4501896" cy="174498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0b12d887e_0_243"/>
          <p:cNvSpPr txBox="1"/>
          <p:nvPr>
            <p:ph type="title"/>
          </p:nvPr>
        </p:nvSpPr>
        <p:spPr>
          <a:xfrm>
            <a:off x="396803" y="1974450"/>
            <a:ext cx="7662900" cy="245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300"/>
              <a:buFont typeface="Arial"/>
              <a:buNone/>
            </a:pPr>
            <a:r>
              <a:rPr b="1" lang="en-US" sz="4300">
                <a:latin typeface="Arial"/>
                <a:ea typeface="Arial"/>
                <a:cs typeface="Arial"/>
                <a:sym typeface="Arial"/>
              </a:rPr>
              <a:t>PARTE-HARTZE DINAMIKA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300"/>
              <a:buFont typeface="Arial"/>
              <a:buNone/>
            </a:pPr>
            <a:r>
              <a:rPr b="1" lang="en-US" sz="43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DINÁMICA PARTICIPATIVA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e0b12d887e_0_247"/>
          <p:cNvSpPr txBox="1"/>
          <p:nvPr>
            <p:ph type="title"/>
          </p:nvPr>
        </p:nvSpPr>
        <p:spPr>
          <a:xfrm>
            <a:off x="601249" y="5758841"/>
            <a:ext cx="7910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88" name="Google Shape;388;g3e0b12d887e_0_247"/>
          <p:cNvSpPr/>
          <p:nvPr/>
        </p:nvSpPr>
        <p:spPr>
          <a:xfrm>
            <a:off x="0" y="5277599"/>
            <a:ext cx="12193200" cy="158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080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Poppins Medium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89" name="Google Shape;389;g3e0b12d887e_0_247"/>
          <p:cNvSpPr/>
          <p:nvPr/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080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3e0b12d887e_0_247"/>
          <p:cNvSpPr txBox="1"/>
          <p:nvPr/>
        </p:nvSpPr>
        <p:spPr>
          <a:xfrm>
            <a:off x="334324" y="1937999"/>
            <a:ext cx="11523300" cy="16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880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Herritarrek klima-aldaketari heltzeko parte hartze prozesua.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Proceso de participación ciudadana para abordar el cambio climático.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80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Eskualdeko deliberazio eta baterako sorkuntzarako </a:t>
            </a:r>
            <a:r>
              <a:rPr b="0" i="0" lang="en-US" sz="20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laborategiak.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Laboratorios comarcales de deliberación y co-creación.</a:t>
            </a:r>
            <a:endParaRPr/>
          </a:p>
        </p:txBody>
      </p:sp>
      <p:sp>
        <p:nvSpPr>
          <p:cNvPr id="391" name="Google Shape;391;g3e0b12d887e_0_247"/>
          <p:cNvSpPr txBox="1"/>
          <p:nvPr/>
        </p:nvSpPr>
        <p:spPr>
          <a:xfrm>
            <a:off x="646975" y="990051"/>
            <a:ext cx="11061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200"/>
              <a:buFont typeface="Arial"/>
              <a:buNone/>
            </a:pPr>
            <a:r>
              <a:rPr b="1" i="0" lang="en-US" sz="42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ZER DA? </a:t>
            </a:r>
            <a:r>
              <a:rPr b="1" i="0" lang="en-US" sz="4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ES?</a:t>
            </a:r>
            <a:endParaRPr/>
          </a:p>
        </p:txBody>
      </p:sp>
      <p:sp>
        <p:nvSpPr>
          <p:cNvPr id="392" name="Google Shape;392;g3e0b12d887e_0_247"/>
          <p:cNvSpPr txBox="1"/>
          <p:nvPr/>
        </p:nvSpPr>
        <p:spPr>
          <a:xfrm>
            <a:off x="4251274" y="3584700"/>
            <a:ext cx="7652100" cy="16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SAIO GUZTIRA / </a:t>
            </a:r>
            <a:r>
              <a:rPr b="1" i="0" lang="en-US" sz="1800" u="sng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 SESIONES EN TOTAL: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1.saioa: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erronkak lurreratu / 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1ª sesión: aterrizar retos 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2.saioa: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proposamenak egitea / 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2ª sesión: realización de propuestas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❖"/>
            </a:pPr>
            <a:r>
              <a:rPr b="1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3.saioa: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zehaztutako proiektuaren aurkezpena / </a:t>
            </a:r>
            <a: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3ª sesión: presentación del proyecto definido</a:t>
            </a:r>
            <a:endParaRPr/>
          </a:p>
        </p:txBody>
      </p:sp>
      <p:cxnSp>
        <p:nvCxnSpPr>
          <p:cNvPr id="393" name="Google Shape;393;g3e0b12d887e_0_247"/>
          <p:cNvCxnSpPr/>
          <p:nvPr/>
        </p:nvCxnSpPr>
        <p:spPr>
          <a:xfrm>
            <a:off x="3021475" y="3710175"/>
            <a:ext cx="766800" cy="377100"/>
          </a:xfrm>
          <a:prstGeom prst="straightConnector1">
            <a:avLst/>
          </a:prstGeom>
          <a:noFill/>
          <a:ln cap="flat" cmpd="sng" w="9525">
            <a:solidFill>
              <a:srgbClr val="07381C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e0b12d887e_0_257"/>
          <p:cNvSpPr txBox="1"/>
          <p:nvPr>
            <p:ph type="title"/>
          </p:nvPr>
        </p:nvSpPr>
        <p:spPr>
          <a:xfrm>
            <a:off x="601249" y="5758841"/>
            <a:ext cx="7910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99" name="Google Shape;399;g3e0b12d887e_0_257"/>
          <p:cNvSpPr/>
          <p:nvPr/>
        </p:nvSpPr>
        <p:spPr>
          <a:xfrm>
            <a:off x="0" y="5277599"/>
            <a:ext cx="12193200" cy="158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080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Poppins Medium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00" name="Google Shape;400;g3e0b12d887e_0_257"/>
          <p:cNvSpPr/>
          <p:nvPr/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50800" lvl="0" marL="50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3e0b12d887e_0_257"/>
          <p:cNvSpPr txBox="1"/>
          <p:nvPr/>
        </p:nvSpPr>
        <p:spPr>
          <a:xfrm>
            <a:off x="733674" y="563627"/>
            <a:ext cx="49227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EUSKARRI FISIKOA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SOPORTE FÍSICO  </a:t>
            </a:r>
            <a:endParaRPr/>
          </a:p>
        </p:txBody>
      </p:sp>
      <p:sp>
        <p:nvSpPr>
          <p:cNvPr id="402" name="Google Shape;402;g3e0b12d887e_0_257"/>
          <p:cNvSpPr txBox="1"/>
          <p:nvPr/>
        </p:nvSpPr>
        <p:spPr>
          <a:xfrm>
            <a:off x="6101399" y="644580"/>
            <a:ext cx="5692500" cy="10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PLATAFORMA DIGITALA</a:t>
            </a:r>
            <a:endParaRPr/>
          </a:p>
          <a:p>
            <a:pPr indent="0" lvl="0" marL="0" marR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PLATAFORMA DIGITAL</a:t>
            </a:r>
            <a:endParaRPr/>
          </a:p>
        </p:txBody>
      </p:sp>
      <p:pic>
        <p:nvPicPr>
          <p:cNvPr descr="SOPORTE FISICO.JPGGoogle Shape;64;g386b1d0f494_0_0" id="403" name="Google Shape;403;g3e0b12d887e_0_2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53884" y="1894113"/>
            <a:ext cx="4022730" cy="2159028"/>
          </a:xfrm>
          <a:custGeom>
            <a:rect b="b" l="l" r="r" t="t"/>
            <a:pathLst>
              <a:path extrusionOk="0" h="21600" w="21600">
                <a:moveTo>
                  <a:pt x="1933" y="0"/>
                </a:moveTo>
                <a:cubicBezTo>
                  <a:pt x="866" y="0"/>
                  <a:pt x="0" y="1613"/>
                  <a:pt x="0" y="3601"/>
                </a:cubicBezTo>
                <a:lnTo>
                  <a:pt x="0" y="17999"/>
                </a:lnTo>
                <a:cubicBezTo>
                  <a:pt x="0" y="19987"/>
                  <a:pt x="866" y="21600"/>
                  <a:pt x="1933" y="21600"/>
                </a:cubicBezTo>
                <a:lnTo>
                  <a:pt x="19669" y="21600"/>
                </a:lnTo>
                <a:cubicBezTo>
                  <a:pt x="20736" y="21600"/>
                  <a:pt x="21600" y="19987"/>
                  <a:pt x="21600" y="17999"/>
                </a:cubicBezTo>
                <a:lnTo>
                  <a:pt x="21600" y="3601"/>
                </a:lnTo>
                <a:cubicBezTo>
                  <a:pt x="21600" y="1613"/>
                  <a:pt x="20736" y="0"/>
                  <a:pt x="19669" y="0"/>
                </a:cubicBezTo>
                <a:lnTo>
                  <a:pt x="1933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descr="Copia de eus.pngGoogle Shape;65;g386b1d0f494_0_0" id="404" name="Google Shape;404;g3e0b12d887e_0_25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6814" r="21005" t="0"/>
          <a:stretch/>
        </p:blipFill>
        <p:spPr>
          <a:xfrm>
            <a:off x="7588794" y="1925538"/>
            <a:ext cx="3004114" cy="2470219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3e0b12d887e_0_257"/>
          <p:cNvSpPr txBox="1"/>
          <p:nvPr/>
        </p:nvSpPr>
        <p:spPr>
          <a:xfrm>
            <a:off x="233974" y="4343250"/>
            <a:ext cx="79101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9144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-US" sz="1500"/>
              <a:t>Ekainetik aurrera </a:t>
            </a:r>
            <a:r>
              <a:rPr b="1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lang="en-US" sz="1500">
                <a:solidFill>
                  <a:schemeClr val="accent2"/>
                </a:solidFill>
              </a:rPr>
              <a:t>A partir de junio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850" lvl="1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1600"/>
              <a:t>Azkoitia, Herriko plaza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lang="en-US" sz="1600">
                <a:solidFill>
                  <a:schemeClr val="accent2"/>
                </a:solidFill>
              </a:rPr>
              <a:t>Plaza del pueblo</a:t>
            </a:r>
            <a:endParaRPr sz="1600">
              <a:solidFill>
                <a:schemeClr val="accent2"/>
              </a:solidFill>
            </a:endParaRPr>
          </a:p>
          <a:p>
            <a:pPr indent="-323850" lvl="1" marL="13716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Azpeitia, Nagusia plaza, 5 /</a:t>
            </a:r>
            <a:r>
              <a:rPr lang="en-US" sz="1600">
                <a:solidFill>
                  <a:schemeClr val="accent2"/>
                </a:solidFill>
              </a:rPr>
              <a:t> Plaza de Nagusia, 5</a:t>
            </a:r>
            <a:endParaRPr sz="1600">
              <a:solidFill>
                <a:schemeClr val="accent2"/>
              </a:solidFill>
            </a:endParaRPr>
          </a:p>
        </p:txBody>
      </p:sp>
      <p:sp>
        <p:nvSpPr>
          <p:cNvPr id="406" name="Google Shape;406;g3e0b12d887e_0_257"/>
          <p:cNvSpPr/>
          <p:nvPr/>
        </p:nvSpPr>
        <p:spPr>
          <a:xfrm>
            <a:off x="2982649" y="4142775"/>
            <a:ext cx="118476" cy="226206"/>
          </a:xfrm>
          <a:custGeom>
            <a:rect b="b" l="l" r="r" t="t"/>
            <a:pathLst>
              <a:path extrusionOk="0" h="21600" w="21600">
                <a:moveTo>
                  <a:pt x="0" y="15942"/>
                </a:moveTo>
                <a:lnTo>
                  <a:pt x="5400" y="15942"/>
                </a:lnTo>
                <a:lnTo>
                  <a:pt x="5400" y="0"/>
                </a:lnTo>
                <a:lnTo>
                  <a:pt x="16200" y="0"/>
                </a:lnTo>
                <a:lnTo>
                  <a:pt x="16200" y="15942"/>
                </a:lnTo>
                <a:lnTo>
                  <a:pt x="21600" y="1594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042B15"/>
          </a:solidFill>
          <a:ln cap="flat" cmpd="sng" w="9525">
            <a:solidFill>
              <a:srgbClr val="0738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Medium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3e2df17fe3f_0_0" title="DFG_Naturklima_BateraLabs_EUSK_1920x1080_MASTER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925" y="1346725"/>
            <a:ext cx="8382749" cy="471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e0b12d887e_0_269"/>
          <p:cNvSpPr txBox="1"/>
          <p:nvPr>
            <p:ph type="title"/>
          </p:nvPr>
        </p:nvSpPr>
        <p:spPr>
          <a:xfrm>
            <a:off x="601249" y="5758841"/>
            <a:ext cx="7910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12" name="Google Shape;412;g3e0b12d887e_0_269"/>
          <p:cNvSpPr/>
          <p:nvPr/>
        </p:nvSpPr>
        <p:spPr>
          <a:xfrm>
            <a:off x="0" y="5277599"/>
            <a:ext cx="12193200" cy="158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Poppins Medium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3" name="Google Shape;413;g3e0b12d887e_0_269"/>
          <p:cNvSpPr/>
          <p:nvPr/>
        </p:nvSpPr>
        <p:spPr>
          <a:xfrm>
            <a:off x="6615138" y="515884"/>
            <a:ext cx="4773006" cy="107319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Medium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4" name="Google Shape;414;g3e0b12d887e_0_269"/>
          <p:cNvSpPr txBox="1"/>
          <p:nvPr/>
        </p:nvSpPr>
        <p:spPr>
          <a:xfrm>
            <a:off x="6990863" y="607687"/>
            <a:ext cx="4021500" cy="79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Poppins Medium"/>
              <a:buNone/>
            </a:pPr>
            <a:r>
              <a:rPr b="0" i="0" lang="en-US" sz="1700" u="none" cap="none" strike="noStrik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¿Qué hay después de la creación de propuestas concretas para cada comarca?</a:t>
            </a:r>
            <a:endParaRPr/>
          </a:p>
        </p:txBody>
      </p:sp>
      <p:sp>
        <p:nvSpPr>
          <p:cNvPr id="415" name="Google Shape;415;g3e0b12d887e_0_269"/>
          <p:cNvSpPr txBox="1"/>
          <p:nvPr/>
        </p:nvSpPr>
        <p:spPr>
          <a:xfrm>
            <a:off x="6451313" y="1907159"/>
            <a:ext cx="51006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Los resultados del proceso quedarán recogidos en un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Portfolio Final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Compromiso real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del departamento de sostenibilidad de la DFG.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 desarrollo de un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Proyecto por Comarca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16" name="Google Shape;416;g3e0b12d887e_0_269"/>
          <p:cNvSpPr/>
          <p:nvPr/>
        </p:nvSpPr>
        <p:spPr>
          <a:xfrm>
            <a:off x="584074" y="526105"/>
            <a:ext cx="4773006" cy="107319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17280"/>
                </a:lnTo>
                <a:lnTo>
                  <a:pt x="10800" y="21600"/>
                </a:lnTo>
                <a:lnTo>
                  <a:pt x="0" y="1728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oppins Medium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17" name="Google Shape;417;g3e0b12d887e_0_269"/>
          <p:cNvSpPr txBox="1"/>
          <p:nvPr/>
        </p:nvSpPr>
        <p:spPr>
          <a:xfrm>
            <a:off x="959799" y="493371"/>
            <a:ext cx="4021500" cy="10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Poppins Medium"/>
              <a:buNone/>
            </a:pPr>
            <a:r>
              <a:rPr b="0" i="0" lang="en-US" sz="1700" u="none" cap="none" strike="noStrike">
                <a:solidFill>
                  <a:schemeClr val="accent2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700"/>
              <a:buFont typeface="Poppins Medium"/>
              <a:buNone/>
            </a:pPr>
            <a:r>
              <a:rPr b="0" i="0" lang="en-US" sz="1700" u="none" cap="none" strike="noStrike">
                <a:solidFill>
                  <a:srgbClr val="042B15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Zer dago eskualde bakoitzerako proposamen zehatzak sortu ondoren?</a:t>
            </a:r>
            <a:endParaRPr/>
          </a:p>
        </p:txBody>
      </p:sp>
      <p:sp>
        <p:nvSpPr>
          <p:cNvPr id="418" name="Google Shape;418;g3e0b12d887e_0_269"/>
          <p:cNvSpPr txBox="1"/>
          <p:nvPr/>
        </p:nvSpPr>
        <p:spPr>
          <a:xfrm>
            <a:off x="420249" y="1917380"/>
            <a:ext cx="51006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Prozesuaren emaitzak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azken portfolio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batean jasoko dira.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GFAko iraunkortasun sailaren </a:t>
            </a: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benetako konpromisoa.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626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Eskualdeka proiektu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bat garatzea.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9" name="Google Shape;419;g3e0b12d887e_0_269"/>
          <p:cNvCxnSpPr/>
          <p:nvPr/>
        </p:nvCxnSpPr>
        <p:spPr>
          <a:xfrm>
            <a:off x="6073454" y="280824"/>
            <a:ext cx="30600" cy="461970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Google Shape;81;g3cb51e141cc_0_0" id="420" name="Google Shape;420;g3e0b12d887e_0_2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60649" y="3896574"/>
            <a:ext cx="4071924" cy="2712582"/>
          </a:xfrm>
          <a:custGeom>
            <a:rect b="b" l="l" r="r" t="t"/>
            <a:pathLst>
              <a:path extrusionOk="0" h="21600" w="21600">
                <a:moveTo>
                  <a:pt x="2398" y="0"/>
                </a:moveTo>
                <a:cubicBezTo>
                  <a:pt x="1073" y="0"/>
                  <a:pt x="0" y="1611"/>
                  <a:pt x="0" y="3599"/>
                </a:cubicBezTo>
                <a:lnTo>
                  <a:pt x="0" y="18001"/>
                </a:lnTo>
                <a:cubicBezTo>
                  <a:pt x="0" y="19989"/>
                  <a:pt x="1073" y="21600"/>
                  <a:pt x="2398" y="21600"/>
                </a:cubicBezTo>
                <a:lnTo>
                  <a:pt x="19202" y="21600"/>
                </a:lnTo>
                <a:cubicBezTo>
                  <a:pt x="20527" y="21600"/>
                  <a:pt x="21600" y="19989"/>
                  <a:pt x="21600" y="18001"/>
                </a:cubicBezTo>
                <a:lnTo>
                  <a:pt x="21600" y="3599"/>
                </a:lnTo>
                <a:cubicBezTo>
                  <a:pt x="21600" y="1611"/>
                  <a:pt x="20527" y="0"/>
                  <a:pt x="19202" y="0"/>
                </a:cubicBezTo>
                <a:lnTo>
                  <a:pt x="2398" y="0"/>
                </a:lnTo>
                <a:close/>
              </a:path>
            </a:pathLst>
          </a:custGeom>
          <a:noFill/>
          <a:ln>
            <a:noFill/>
          </a:ln>
          <a:effectLst>
            <a:outerShdw blurRad="50800" rotWithShape="0" dir="2700000" dist="38100">
              <a:srgbClr val="000000">
                <a:alpha val="4314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e0b12d887e_0_282"/>
          <p:cNvSpPr txBox="1"/>
          <p:nvPr>
            <p:ph type="title"/>
          </p:nvPr>
        </p:nvSpPr>
        <p:spPr>
          <a:xfrm>
            <a:off x="55449" y="2481149"/>
            <a:ext cx="11878800" cy="146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Arial"/>
              <a:buNone/>
            </a:pPr>
            <a:r>
              <a:rPr b="1" lang="en-US" sz="4300">
                <a:latin typeface="Arial"/>
                <a:ea typeface="Arial"/>
                <a:cs typeface="Arial"/>
                <a:sym typeface="Arial"/>
              </a:rPr>
              <a:t>SAIOAREN HELBURUA ETA EGITURA</a:t>
            </a:r>
            <a:br>
              <a:rPr b="1" lang="en-US" sz="4300">
                <a:latin typeface="Arial"/>
                <a:ea typeface="Arial"/>
                <a:cs typeface="Arial"/>
                <a:sym typeface="Arial"/>
              </a:rPr>
            </a:br>
            <a:r>
              <a:rPr lang="en-US">
                <a:solidFill>
                  <a:srgbClr val="042B15"/>
                </a:solidFill>
              </a:rPr>
              <a:t>OBJETIVO Y ESTRUCTURA DE LA SESIÓN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e0b12d887e_0_286"/>
          <p:cNvSpPr txBox="1"/>
          <p:nvPr>
            <p:ph idx="1" type="body"/>
          </p:nvPr>
        </p:nvSpPr>
        <p:spPr>
          <a:xfrm>
            <a:off x="0" y="5277599"/>
            <a:ext cx="12193200" cy="1580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31" name="Google Shape;431;g3e0b12d887e_0_286"/>
          <p:cNvSpPr txBox="1"/>
          <p:nvPr>
            <p:ph idx="3" type="body"/>
          </p:nvPr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32" name="Google Shape;432;g3e0b12d887e_0_286"/>
          <p:cNvSpPr txBox="1"/>
          <p:nvPr/>
        </p:nvSpPr>
        <p:spPr>
          <a:xfrm>
            <a:off x="250850" y="879925"/>
            <a:ext cx="11594100" cy="22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“Lurraldeak hitz egiten du”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"El territorio habla”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Post-its-en bidezko mapa parte-hartzailea /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Mapa participativo con post-its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Osoko bilkura /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Plenario</a:t>
            </a:r>
            <a:b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cxnSp>
        <p:nvCxnSpPr>
          <p:cNvPr id="433" name="Google Shape;433;g3e0b12d887e_0_286"/>
          <p:cNvCxnSpPr/>
          <p:nvPr/>
        </p:nvCxnSpPr>
        <p:spPr>
          <a:xfrm>
            <a:off x="2103535" y="3057455"/>
            <a:ext cx="1351500" cy="743100"/>
          </a:xfrm>
          <a:prstGeom prst="straightConnector1">
            <a:avLst/>
          </a:prstGeom>
          <a:noFill/>
          <a:ln cap="flat" cmpd="sng" w="9525">
            <a:solidFill>
              <a:srgbClr val="07381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34" name="Google Shape;434;g3e0b12d887e_0_286"/>
          <p:cNvSpPr txBox="1"/>
          <p:nvPr/>
        </p:nvSpPr>
        <p:spPr>
          <a:xfrm>
            <a:off x="3500750" y="2755400"/>
            <a:ext cx="7969200" cy="21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b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Erronka klimatikoak non gertatzen diren kolektiboki lokalizatzea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Localizar colectivamente dónde ocurren los retos climáticos</a:t>
            </a:r>
            <a:endParaRPr/>
          </a:p>
          <a:p>
            <a:pPr indent="-571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42B1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Arazo abstraktuetatik, erronka lokalizatuetara pasatzea eskualdez eskualde / </a:t>
            </a:r>
            <a:r>
              <a:rPr b="0" i="0" lang="en-US" sz="1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pasar de problemas abstractos a retos localizados comarca a comarca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námica de Post-its.pngGoogle Shape;100;g3c432d7f31d_0_34" id="439" name="Google Shape;439;g3e0b12d887e_0_294"/>
          <p:cNvPicPr preferRelativeResize="0"/>
          <p:nvPr/>
        </p:nvPicPr>
        <p:blipFill rotWithShape="1">
          <a:blip r:embed="rId3">
            <a:alphaModFix/>
          </a:blip>
          <a:srcRect b="0" l="4697" r="45014" t="0"/>
          <a:stretch/>
        </p:blipFill>
        <p:spPr>
          <a:xfrm>
            <a:off x="6553675" y="1171075"/>
            <a:ext cx="4905874" cy="548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atGPT Image 7 feb 2026, 08_33_49.pngGoogle Shape;101;g3c432d7f31d_0_34" id="440" name="Google Shape;440;g3e0b12d887e_0_294"/>
          <p:cNvPicPr preferRelativeResize="0"/>
          <p:nvPr/>
        </p:nvPicPr>
        <p:blipFill rotWithShape="1">
          <a:blip r:embed="rId4">
            <a:alphaModFix/>
          </a:blip>
          <a:srcRect b="2963" l="7669" r="23550" t="2671"/>
          <a:stretch/>
        </p:blipFill>
        <p:spPr>
          <a:xfrm>
            <a:off x="748525" y="1263961"/>
            <a:ext cx="4905876" cy="530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e0b12d887e_0_299"/>
          <p:cNvSpPr txBox="1"/>
          <p:nvPr>
            <p:ph type="title"/>
          </p:nvPr>
        </p:nvSpPr>
        <p:spPr>
          <a:xfrm>
            <a:off x="1596349" y="1351274"/>
            <a:ext cx="85191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Poppins Medium"/>
              <a:buNone/>
            </a:pPr>
            <a:br>
              <a:rPr lang="en-US" sz="3200"/>
            </a:br>
            <a:r>
              <a:rPr b="1" lang="en-US">
                <a:solidFill>
                  <a:srgbClr val="042B15"/>
                </a:solidFill>
              </a:rPr>
              <a:t>Non ikusten duzu gaur egun erronka klimatiko argi bat Urola Erdian?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 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/>
              <a:t>¿Dónde ves hoy un reto climático claro en Urola Erdia?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e0b12d887e_0_303"/>
          <p:cNvSpPr txBox="1"/>
          <p:nvPr/>
        </p:nvSpPr>
        <p:spPr>
          <a:xfrm>
            <a:off x="1240480" y="1205030"/>
            <a:ext cx="9711000" cy="51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Eskualde honetan antzemandako ardatzak kontuan hartuz, erronkak identifikatzeko erabiliko ditugun kolore-kodeak aurkezten dizkizuegu:</a:t>
            </a:r>
            <a:endParaRPr/>
          </a:p>
          <a:p>
            <a:pPr indent="45720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t/>
            </a:r>
            <a:endParaRPr b="1" i="0" sz="2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00"/>
              <a:buFont typeface="Arial"/>
              <a:buNone/>
            </a:pPr>
            <a:r>
              <a:rPr b="1" i="0" lang="en-US" sz="2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Teniendo en cuenta los ejes detectados en esta comarca os presentamos los códigos de colores con los que vamos a identificar los retos:</a:t>
            </a:r>
            <a:endParaRPr/>
          </a:p>
        </p:txBody>
      </p:sp>
      <p:pic>
        <p:nvPicPr>
          <p:cNvPr descr="Google Shape;112;p8" id="451" name="Google Shape;451;g3e0b12d887e_0_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374" y="2986286"/>
            <a:ext cx="2207427" cy="159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e0b12d887e_0_308"/>
          <p:cNvSpPr txBox="1"/>
          <p:nvPr/>
        </p:nvSpPr>
        <p:spPr>
          <a:xfrm>
            <a:off x="628584" y="2321024"/>
            <a:ext cx="10581900" cy="21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0000FF"/>
                </a:solidFill>
              </a:rPr>
              <a:t>Urdina </a:t>
            </a:r>
            <a:r>
              <a:rPr b="1" lang="en-US" sz="2400">
                <a:solidFill>
                  <a:srgbClr val="0000FF"/>
                </a:solidFill>
              </a:rPr>
              <a:t>/ Azul </a:t>
            </a:r>
            <a:r>
              <a:rPr lang="en-US" sz="2400"/>
              <a:t>→ </a:t>
            </a:r>
            <a:r>
              <a:rPr lang="en-US" sz="2000"/>
              <a:t>Egoitza-trantsizio energetikoa </a:t>
            </a:r>
            <a:r>
              <a:rPr lang="en-US" sz="2400"/>
              <a:t>/ </a:t>
            </a:r>
            <a:r>
              <a:rPr lang="en-US" sz="2000">
                <a:solidFill>
                  <a:schemeClr val="accent2"/>
                </a:solidFill>
              </a:rPr>
              <a:t>Transición energética residencial</a:t>
            </a:r>
            <a:endParaRPr sz="2000">
              <a:solidFill>
                <a:schemeClr val="accent2"/>
              </a:solidFill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FFC000"/>
                </a:solidFill>
                <a:highlight>
                  <a:schemeClr val="lt1"/>
                </a:highlight>
              </a:rPr>
              <a:t>Laranja / Naranja </a:t>
            </a:r>
            <a:r>
              <a:rPr lang="en-US" sz="2400">
                <a:highlight>
                  <a:schemeClr val="lt1"/>
                </a:highlight>
              </a:rPr>
              <a:t>→ </a:t>
            </a:r>
            <a:r>
              <a:rPr lang="en-US" sz="2000">
                <a:highlight>
                  <a:schemeClr val="lt1"/>
                </a:highlight>
              </a:rPr>
              <a:t>Mugikortasuna / </a:t>
            </a:r>
            <a:r>
              <a:rPr lang="en-US" sz="2000">
                <a:solidFill>
                  <a:schemeClr val="accent2"/>
                </a:solidFill>
                <a:highlight>
                  <a:schemeClr val="lt1"/>
                </a:highlight>
              </a:rPr>
              <a:t>Movilidad </a:t>
            </a:r>
            <a:endParaRPr sz="20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accent2"/>
                </a:solidFill>
                <a:highlight>
                  <a:schemeClr val="lt1"/>
                </a:highlight>
              </a:rPr>
              <a:t>Berdea / Verde </a:t>
            </a:r>
            <a:r>
              <a:rPr lang="en-US" sz="2400">
                <a:highlight>
                  <a:schemeClr val="lt1"/>
                </a:highlight>
              </a:rPr>
              <a:t>→ </a:t>
            </a:r>
            <a:r>
              <a:rPr lang="en-US" sz="2000">
                <a:highlight>
                  <a:schemeClr val="lt1"/>
                </a:highlight>
              </a:rPr>
              <a:t>Basoaren eta ibaien kudeaketa / </a:t>
            </a:r>
            <a:r>
              <a:rPr lang="en-US" sz="2000">
                <a:solidFill>
                  <a:schemeClr val="accent2"/>
                </a:solidFill>
                <a:highlight>
                  <a:schemeClr val="lt1"/>
                </a:highlight>
              </a:rPr>
              <a:t>Gestión forestal y fluvial</a:t>
            </a:r>
            <a:endParaRPr sz="20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FFFF00"/>
                </a:solidFill>
                <a:highlight>
                  <a:schemeClr val="lt1"/>
                </a:highlight>
              </a:rPr>
              <a:t>Horia / Amarillo </a:t>
            </a:r>
            <a:r>
              <a:rPr lang="en-US" sz="2400">
                <a:highlight>
                  <a:schemeClr val="lt1"/>
                </a:highlight>
              </a:rPr>
              <a:t>→</a:t>
            </a:r>
            <a:r>
              <a:rPr lang="en-US" sz="2000">
                <a:highlight>
                  <a:schemeClr val="lt1"/>
                </a:highlight>
              </a:rPr>
              <a:t>Hiri-beroa / Calor urbano</a:t>
            </a:r>
            <a:endParaRPr sz="1600">
              <a:solidFill>
                <a:schemeClr val="accent2"/>
              </a:solidFill>
              <a:highlight>
                <a:schemeClr val="lt1"/>
              </a:highlight>
            </a:endParaRPr>
          </a:p>
          <a:p>
            <a:pPr indent="-3810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❑"/>
            </a:pPr>
            <a:r>
              <a:rPr b="1" lang="en-US" sz="2400">
                <a:solidFill>
                  <a:schemeClr val="folHlink"/>
                </a:solidFill>
                <a:highlight>
                  <a:schemeClr val="lt1"/>
                </a:highlight>
              </a:rPr>
              <a:t>Larroxa / Rosa </a:t>
            </a:r>
            <a:r>
              <a:rPr lang="en-US" sz="2400">
                <a:highlight>
                  <a:schemeClr val="lt1"/>
                </a:highlight>
              </a:rPr>
              <a:t>→ </a:t>
            </a:r>
            <a:r>
              <a:rPr lang="en-US" sz="2000">
                <a:highlight>
                  <a:schemeClr val="lt1"/>
                </a:highlight>
              </a:rPr>
              <a:t>Nekazaritza-arriskua lehorteengatik / </a:t>
            </a:r>
            <a:r>
              <a:rPr lang="en-US" sz="2000">
                <a:solidFill>
                  <a:schemeClr val="accent2"/>
                </a:solidFill>
                <a:highlight>
                  <a:schemeClr val="lt1"/>
                </a:highlight>
              </a:rPr>
              <a:t>Riesgo agrícola por sequías</a:t>
            </a:r>
            <a:endParaRPr b="1" sz="240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g3e0b12d887e_0_312" title="map.jpg"/>
          <p:cNvPicPr preferRelativeResize="0"/>
          <p:nvPr/>
        </p:nvPicPr>
        <p:blipFill rotWithShape="1">
          <a:blip r:embed="rId3">
            <a:alphaModFix/>
          </a:blip>
          <a:srcRect b="0" l="20083" r="24515" t="0"/>
          <a:stretch/>
        </p:blipFill>
        <p:spPr>
          <a:xfrm>
            <a:off x="2821025" y="759175"/>
            <a:ext cx="5794899" cy="588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e0b12d887e_0_316"/>
          <p:cNvSpPr txBox="1"/>
          <p:nvPr>
            <p:ph idx="1" type="body"/>
          </p:nvPr>
        </p:nvSpPr>
        <p:spPr>
          <a:xfrm>
            <a:off x="0" y="5551713"/>
            <a:ext cx="10658100" cy="130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778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67" name="Google Shape;467;g3e0b12d887e_0_316"/>
          <p:cNvSpPr txBox="1"/>
          <p:nvPr>
            <p:ph idx="3" type="body"/>
          </p:nvPr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68" name="Google Shape;468;g3e0b12d887e_0_316"/>
          <p:cNvSpPr txBox="1"/>
          <p:nvPr/>
        </p:nvSpPr>
        <p:spPr>
          <a:xfrm>
            <a:off x="250850" y="879924"/>
            <a:ext cx="1159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469" name="Google Shape;469;g3e0b12d887e_0_316"/>
          <p:cNvSpPr txBox="1"/>
          <p:nvPr/>
        </p:nvSpPr>
        <p:spPr>
          <a:xfrm>
            <a:off x="1812841" y="1574874"/>
            <a:ext cx="8181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Non kontzentratzen dira post-its gehiago?  /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¿Dónde se concentran más post-its?</a:t>
            </a:r>
            <a:b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 eremu agertzen dira behin eta berriz? /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zonas aparecen repetidamente?</a:t>
            </a:r>
            <a:b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Zerk harritzen gaitu? /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nos sorprende?</a:t>
            </a:r>
            <a:b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Zer arrisku daude konektatuta? / </a:t>
            </a:r>
            <a: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¿Qué riesgos están conectados?</a:t>
            </a:r>
            <a:br>
              <a:rPr b="0" i="0" lang="en-US" sz="2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e0b12d887e_0_323"/>
          <p:cNvSpPr txBox="1"/>
          <p:nvPr>
            <p:ph type="title"/>
          </p:nvPr>
        </p:nvSpPr>
        <p:spPr>
          <a:xfrm>
            <a:off x="2076450" y="1119770"/>
            <a:ext cx="80391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 Medium"/>
              <a:buNone/>
            </a:pPr>
            <a:br>
              <a:rPr lang="en-US" sz="3600">
                <a:solidFill>
                  <a:schemeClr val="accent1"/>
                </a:solidFill>
              </a:rPr>
            </a:br>
            <a:br>
              <a:rPr lang="en-US" sz="3600">
                <a:solidFill>
                  <a:schemeClr val="accent1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OSOKO BILKURA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 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/>
              <a:t>PLENARIO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>
            <p:ph type="title"/>
          </p:nvPr>
        </p:nvSpPr>
        <p:spPr>
          <a:xfrm>
            <a:off x="573735" y="3010916"/>
            <a:ext cx="6147435" cy="756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Testuinguru klimatikoa</a:t>
            </a:r>
            <a:endParaRPr sz="4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e0b12d887e_0_327"/>
          <p:cNvSpPr txBox="1"/>
          <p:nvPr>
            <p:ph type="title"/>
          </p:nvPr>
        </p:nvSpPr>
        <p:spPr>
          <a:xfrm>
            <a:off x="2076450" y="1119770"/>
            <a:ext cx="80391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oppins Medium"/>
              <a:buNone/>
            </a:pPr>
            <a:br>
              <a:rPr lang="en-US" sz="3600">
                <a:solidFill>
                  <a:schemeClr val="accent1"/>
                </a:solidFill>
              </a:rPr>
            </a:br>
            <a:br>
              <a:rPr lang="en-US" sz="3600">
                <a:solidFill>
                  <a:schemeClr val="accent1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DINAMIKAREN ONDORIOAK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>
                <a:solidFill>
                  <a:srgbClr val="042B15"/>
                </a:solidFill>
              </a:rPr>
              <a:t> </a:t>
            </a:r>
            <a:br>
              <a:rPr b="1" lang="en-US">
                <a:solidFill>
                  <a:srgbClr val="042B15"/>
                </a:solidFill>
              </a:rPr>
            </a:br>
            <a:r>
              <a:rPr b="1" lang="en-US"/>
              <a:t>CONCLUSIONES DE LA DINÁMICA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3e0b12d887e_0_331"/>
          <p:cNvSpPr txBox="1"/>
          <p:nvPr>
            <p:ph idx="1" type="body"/>
          </p:nvPr>
        </p:nvSpPr>
        <p:spPr>
          <a:xfrm>
            <a:off x="0" y="5551713"/>
            <a:ext cx="10658100" cy="1306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85" name="Google Shape;485;g3e0b12d887e_0_331"/>
          <p:cNvSpPr txBox="1"/>
          <p:nvPr>
            <p:ph idx="3" type="body"/>
          </p:nvPr>
        </p:nvSpPr>
        <p:spPr>
          <a:xfrm>
            <a:off x="0" y="0"/>
            <a:ext cx="12193200" cy="228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675" lIns="45675" spcFirstLastPara="1" rIns="45675" wrap="square" tIns="45675">
            <a:normAutofit/>
          </a:bodyPr>
          <a:lstStyle/>
          <a:p>
            <a:pPr indent="127000" lvl="0" marL="50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800" u="none" cap="none" strike="noStrike">
              <a:solidFill>
                <a:srgbClr val="042B15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486" name="Google Shape;486;g3e0b12d887e_0_331"/>
          <p:cNvSpPr txBox="1"/>
          <p:nvPr/>
        </p:nvSpPr>
        <p:spPr>
          <a:xfrm>
            <a:off x="250850" y="879924"/>
            <a:ext cx="11594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</a:pPr>
            <a:br>
              <a:rPr b="0" i="0" lang="en-US" sz="1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487" name="Google Shape;487;g3e0b12d887e_0_331"/>
          <p:cNvSpPr txBox="1"/>
          <p:nvPr>
            <p:ph type="title"/>
          </p:nvPr>
        </p:nvSpPr>
        <p:spPr>
          <a:xfrm>
            <a:off x="601249" y="5758841"/>
            <a:ext cx="7910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 Medium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488" name="Google Shape;488;g3e0b12d887e_0_331"/>
          <p:cNvSpPr txBox="1"/>
          <p:nvPr/>
        </p:nvSpPr>
        <p:spPr>
          <a:xfrm>
            <a:off x="646972" y="1243788"/>
            <a:ext cx="8181600" cy="14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NOLA JARRAITU PARTE HARTZEN?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¿CÓMO SEGUIR PARTICIPANDO?</a:t>
            </a:r>
            <a:br>
              <a:rPr b="1" i="0" lang="en-US" sz="3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cxnSp>
        <p:nvCxnSpPr>
          <p:cNvPr id="489" name="Google Shape;489;g3e0b12d887e_0_331"/>
          <p:cNvCxnSpPr/>
          <p:nvPr/>
        </p:nvCxnSpPr>
        <p:spPr>
          <a:xfrm>
            <a:off x="4339197" y="2809126"/>
            <a:ext cx="0" cy="965400"/>
          </a:xfrm>
          <a:prstGeom prst="straightConnector1">
            <a:avLst/>
          </a:prstGeom>
          <a:noFill/>
          <a:ln cap="flat" cmpd="sng" w="38100">
            <a:solidFill>
              <a:srgbClr val="042B15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38100" rotWithShape="0" dir="5400000" dist="23000">
              <a:srgbClr val="000000">
                <a:alpha val="34900"/>
              </a:srgbClr>
            </a:outerShdw>
          </a:effectLst>
        </p:spPr>
      </p:cxnSp>
      <p:sp>
        <p:nvSpPr>
          <p:cNvPr id="490" name="Google Shape;490;g3e0b12d887e_0_331"/>
          <p:cNvSpPr txBox="1"/>
          <p:nvPr/>
        </p:nvSpPr>
        <p:spPr>
          <a:xfrm>
            <a:off x="1323266" y="4201474"/>
            <a:ext cx="6031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bateralabs.eus</a:t>
            </a:r>
            <a:endParaRPr/>
          </a:p>
        </p:txBody>
      </p:sp>
      <p:pic>
        <p:nvPicPr>
          <p:cNvPr descr="Copia de eus.pngGoogle Shape;152;p9" id="491" name="Google Shape;491;g3e0b12d887e_0_331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6814" r="21005" t="0"/>
          <a:stretch/>
        </p:blipFill>
        <p:spPr>
          <a:xfrm>
            <a:off x="7697424" y="2809113"/>
            <a:ext cx="4022824" cy="31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e0b12d887e_0_342"/>
          <p:cNvSpPr txBox="1"/>
          <p:nvPr/>
        </p:nvSpPr>
        <p:spPr>
          <a:xfrm>
            <a:off x="666209" y="2705724"/>
            <a:ext cx="5481900" cy="14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45675" spcFirstLastPara="1" rIns="45675" wrap="square" tIns="456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ESKERRIK ASKO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MUCHAS GRACIAS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1494536" y="1082802"/>
            <a:ext cx="8155940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275">
            <a:spAutoFit/>
          </a:bodyPr>
          <a:lstStyle/>
          <a:p>
            <a:pPr indent="0" lvl="0" marL="12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Klima-aldaketa klima-sistemaren osagai guztiei eragiten ari da dagoeneko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6176264" y="2625343"/>
            <a:ext cx="4355465" cy="3497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9B4E"/>
                </a:solidFill>
                <a:latin typeface="Arial"/>
                <a:ea typeface="Arial"/>
                <a:cs typeface="Arial"/>
                <a:sym typeface="Arial"/>
              </a:rPr>
              <a:t>Subida del nivel medio del mar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1993az geroztik, hazkunde-erritmoa bikoiztu egin da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9B4E"/>
                </a:solidFill>
                <a:latin typeface="Arial"/>
                <a:ea typeface="Arial"/>
                <a:cs typeface="Arial"/>
                <a:sym typeface="Arial"/>
              </a:rPr>
              <a:t>Aumento del contenido de calor oceánico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Maximo berriak azken 8 urteetako bakoitzean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0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9B4E"/>
                </a:solidFill>
                <a:latin typeface="Arial"/>
                <a:ea typeface="Arial"/>
                <a:cs typeface="Arial"/>
                <a:sym typeface="Arial"/>
              </a:rPr>
              <a:t>Acidificación del océano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Azken urteetan % 30 igo da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9B4E"/>
                </a:solidFill>
                <a:latin typeface="Arial"/>
                <a:ea typeface="Arial"/>
                <a:cs typeface="Arial"/>
                <a:sym typeface="Arial"/>
              </a:rPr>
              <a:t>Disminución del hielo marino ártico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Udako gutxieneko estentsioa nabarmen murriztu da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29B4E"/>
                </a:solidFill>
                <a:latin typeface="Arial"/>
                <a:ea typeface="Arial"/>
                <a:cs typeface="Arial"/>
                <a:sym typeface="Arial"/>
              </a:rPr>
              <a:t>Fenómenos extremos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Sarriagoak eta intentsuagoak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" name="Google Shape;118;p2"/>
          <p:cNvGrpSpPr/>
          <p:nvPr/>
        </p:nvGrpSpPr>
        <p:grpSpPr>
          <a:xfrm>
            <a:off x="5693663" y="5711952"/>
            <a:ext cx="460248" cy="460248"/>
            <a:chOff x="5693663" y="5711952"/>
            <a:chExt cx="460248" cy="460248"/>
          </a:xfrm>
        </p:grpSpPr>
        <p:pic>
          <p:nvPicPr>
            <p:cNvPr id="119" name="Google Shape;11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21773" y="5711952"/>
              <a:ext cx="432138" cy="46024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Google Shape;120;p2"/>
            <p:cNvSpPr/>
            <p:nvPr/>
          </p:nvSpPr>
          <p:spPr>
            <a:xfrm>
              <a:off x="5693663" y="5736336"/>
              <a:ext cx="407034" cy="367665"/>
            </a:xfrm>
            <a:custGeom>
              <a:rect b="b" l="l" r="r" t="t"/>
              <a:pathLst>
                <a:path extrusionOk="0" h="367664" w="407035">
                  <a:moveTo>
                    <a:pt x="0" y="183641"/>
                  </a:moveTo>
                  <a:lnTo>
                    <a:pt x="5371" y="141534"/>
                  </a:lnTo>
                  <a:lnTo>
                    <a:pt x="20673" y="102881"/>
                  </a:lnTo>
                  <a:lnTo>
                    <a:pt x="44686" y="68783"/>
                  </a:lnTo>
                  <a:lnTo>
                    <a:pt x="76191" y="40344"/>
                  </a:lnTo>
                  <a:lnTo>
                    <a:pt x="113966" y="18665"/>
                  </a:lnTo>
                  <a:lnTo>
                    <a:pt x="156794" y="4850"/>
                  </a:lnTo>
                  <a:lnTo>
                    <a:pt x="203453" y="0"/>
                  </a:lnTo>
                  <a:lnTo>
                    <a:pt x="250113" y="4850"/>
                  </a:lnTo>
                  <a:lnTo>
                    <a:pt x="292941" y="18665"/>
                  </a:lnTo>
                  <a:lnTo>
                    <a:pt x="330716" y="40344"/>
                  </a:lnTo>
                  <a:lnTo>
                    <a:pt x="362221" y="68783"/>
                  </a:lnTo>
                  <a:lnTo>
                    <a:pt x="386234" y="102881"/>
                  </a:lnTo>
                  <a:lnTo>
                    <a:pt x="401536" y="141534"/>
                  </a:lnTo>
                  <a:lnTo>
                    <a:pt x="406908" y="183641"/>
                  </a:lnTo>
                  <a:lnTo>
                    <a:pt x="401536" y="225749"/>
                  </a:lnTo>
                  <a:lnTo>
                    <a:pt x="386234" y="264402"/>
                  </a:lnTo>
                  <a:lnTo>
                    <a:pt x="362221" y="298500"/>
                  </a:lnTo>
                  <a:lnTo>
                    <a:pt x="330716" y="326939"/>
                  </a:lnTo>
                  <a:lnTo>
                    <a:pt x="292941" y="348618"/>
                  </a:lnTo>
                  <a:lnTo>
                    <a:pt x="250113" y="362433"/>
                  </a:lnTo>
                  <a:lnTo>
                    <a:pt x="203453" y="367283"/>
                  </a:lnTo>
                  <a:lnTo>
                    <a:pt x="156794" y="362433"/>
                  </a:lnTo>
                  <a:lnTo>
                    <a:pt x="113966" y="348618"/>
                  </a:lnTo>
                  <a:lnTo>
                    <a:pt x="76191" y="326939"/>
                  </a:lnTo>
                  <a:lnTo>
                    <a:pt x="44686" y="298500"/>
                  </a:lnTo>
                  <a:lnTo>
                    <a:pt x="20673" y="264402"/>
                  </a:lnTo>
                  <a:lnTo>
                    <a:pt x="5371" y="225749"/>
                  </a:lnTo>
                  <a:lnTo>
                    <a:pt x="0" y="183641"/>
                  </a:lnTo>
                  <a:close/>
                </a:path>
              </a:pathLst>
            </a:custGeom>
            <a:noFill/>
            <a:ln cap="flat" cmpd="sng" w="12175">
              <a:solidFill>
                <a:srgbClr val="042B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1" name="Google Shape;1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07379" y="2673095"/>
            <a:ext cx="406908" cy="40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04332" y="3419855"/>
            <a:ext cx="413003" cy="411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80" y="2875788"/>
            <a:ext cx="3938843" cy="28971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2"/>
          <p:cNvGrpSpPr/>
          <p:nvPr/>
        </p:nvGrpSpPr>
        <p:grpSpPr>
          <a:xfrm>
            <a:off x="5702807" y="4951476"/>
            <a:ext cx="451104" cy="432816"/>
            <a:chOff x="5702807" y="4951476"/>
            <a:chExt cx="451104" cy="432816"/>
          </a:xfrm>
        </p:grpSpPr>
        <p:pic>
          <p:nvPicPr>
            <p:cNvPr id="125" name="Google Shape;125;p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718930" y="4951476"/>
              <a:ext cx="434981" cy="4328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5702807" y="4956048"/>
              <a:ext cx="407034" cy="367665"/>
            </a:xfrm>
            <a:custGeom>
              <a:rect b="b" l="l" r="r" t="t"/>
              <a:pathLst>
                <a:path extrusionOk="0" h="367664" w="407035">
                  <a:moveTo>
                    <a:pt x="0" y="183641"/>
                  </a:moveTo>
                  <a:lnTo>
                    <a:pt x="5371" y="141518"/>
                  </a:lnTo>
                  <a:lnTo>
                    <a:pt x="20673" y="102858"/>
                  </a:lnTo>
                  <a:lnTo>
                    <a:pt x="44686" y="68762"/>
                  </a:lnTo>
                  <a:lnTo>
                    <a:pt x="76191" y="40328"/>
                  </a:lnTo>
                  <a:lnTo>
                    <a:pt x="113966" y="18656"/>
                  </a:lnTo>
                  <a:lnTo>
                    <a:pt x="156794" y="4847"/>
                  </a:lnTo>
                  <a:lnTo>
                    <a:pt x="203453" y="0"/>
                  </a:lnTo>
                  <a:lnTo>
                    <a:pt x="250113" y="4847"/>
                  </a:lnTo>
                  <a:lnTo>
                    <a:pt x="292941" y="18656"/>
                  </a:lnTo>
                  <a:lnTo>
                    <a:pt x="330716" y="40328"/>
                  </a:lnTo>
                  <a:lnTo>
                    <a:pt x="362221" y="68762"/>
                  </a:lnTo>
                  <a:lnTo>
                    <a:pt x="386234" y="102858"/>
                  </a:lnTo>
                  <a:lnTo>
                    <a:pt x="401536" y="141518"/>
                  </a:lnTo>
                  <a:lnTo>
                    <a:pt x="406907" y="183641"/>
                  </a:lnTo>
                  <a:lnTo>
                    <a:pt x="401536" y="225765"/>
                  </a:lnTo>
                  <a:lnTo>
                    <a:pt x="386234" y="264425"/>
                  </a:lnTo>
                  <a:lnTo>
                    <a:pt x="362221" y="298521"/>
                  </a:lnTo>
                  <a:lnTo>
                    <a:pt x="330716" y="326955"/>
                  </a:lnTo>
                  <a:lnTo>
                    <a:pt x="292941" y="348627"/>
                  </a:lnTo>
                  <a:lnTo>
                    <a:pt x="250113" y="362436"/>
                  </a:lnTo>
                  <a:lnTo>
                    <a:pt x="203453" y="367283"/>
                  </a:lnTo>
                  <a:lnTo>
                    <a:pt x="156794" y="362436"/>
                  </a:lnTo>
                  <a:lnTo>
                    <a:pt x="113966" y="348627"/>
                  </a:lnTo>
                  <a:lnTo>
                    <a:pt x="76191" y="326955"/>
                  </a:lnTo>
                  <a:lnTo>
                    <a:pt x="44686" y="298521"/>
                  </a:lnTo>
                  <a:lnTo>
                    <a:pt x="20673" y="264425"/>
                  </a:lnTo>
                  <a:lnTo>
                    <a:pt x="5371" y="225765"/>
                  </a:lnTo>
                  <a:lnTo>
                    <a:pt x="0" y="183641"/>
                  </a:lnTo>
                  <a:close/>
                </a:path>
              </a:pathLst>
            </a:custGeom>
            <a:noFill/>
            <a:ln cap="flat" cmpd="sng" w="12175">
              <a:solidFill>
                <a:srgbClr val="042B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7" name="Google Shape;127;p2"/>
          <p:cNvGrpSpPr/>
          <p:nvPr/>
        </p:nvGrpSpPr>
        <p:grpSpPr>
          <a:xfrm>
            <a:off x="5710428" y="4198619"/>
            <a:ext cx="407034" cy="367665"/>
            <a:chOff x="5710428" y="4198619"/>
            <a:chExt cx="407034" cy="367665"/>
          </a:xfrm>
        </p:grpSpPr>
        <p:pic>
          <p:nvPicPr>
            <p:cNvPr id="128" name="Google Shape;128;p2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710428" y="4227575"/>
              <a:ext cx="406908" cy="335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710428" y="4198619"/>
              <a:ext cx="407034" cy="367665"/>
            </a:xfrm>
            <a:custGeom>
              <a:rect b="b" l="l" r="r" t="t"/>
              <a:pathLst>
                <a:path extrusionOk="0" h="367664" w="407035">
                  <a:moveTo>
                    <a:pt x="0" y="183641"/>
                  </a:moveTo>
                  <a:lnTo>
                    <a:pt x="5371" y="141518"/>
                  </a:lnTo>
                  <a:lnTo>
                    <a:pt x="20673" y="102858"/>
                  </a:lnTo>
                  <a:lnTo>
                    <a:pt x="44686" y="68762"/>
                  </a:lnTo>
                  <a:lnTo>
                    <a:pt x="76191" y="40328"/>
                  </a:lnTo>
                  <a:lnTo>
                    <a:pt x="113966" y="18656"/>
                  </a:lnTo>
                  <a:lnTo>
                    <a:pt x="156794" y="4847"/>
                  </a:lnTo>
                  <a:lnTo>
                    <a:pt x="203454" y="0"/>
                  </a:lnTo>
                  <a:lnTo>
                    <a:pt x="250113" y="4847"/>
                  </a:lnTo>
                  <a:lnTo>
                    <a:pt x="292941" y="18656"/>
                  </a:lnTo>
                  <a:lnTo>
                    <a:pt x="330716" y="40328"/>
                  </a:lnTo>
                  <a:lnTo>
                    <a:pt x="362221" y="68762"/>
                  </a:lnTo>
                  <a:lnTo>
                    <a:pt x="386234" y="102858"/>
                  </a:lnTo>
                  <a:lnTo>
                    <a:pt x="401536" y="141518"/>
                  </a:lnTo>
                  <a:lnTo>
                    <a:pt x="406908" y="183641"/>
                  </a:lnTo>
                  <a:lnTo>
                    <a:pt x="401536" y="225765"/>
                  </a:lnTo>
                  <a:lnTo>
                    <a:pt x="386234" y="264425"/>
                  </a:lnTo>
                  <a:lnTo>
                    <a:pt x="362221" y="298521"/>
                  </a:lnTo>
                  <a:lnTo>
                    <a:pt x="330716" y="326955"/>
                  </a:lnTo>
                  <a:lnTo>
                    <a:pt x="292941" y="348627"/>
                  </a:lnTo>
                  <a:lnTo>
                    <a:pt x="250113" y="362436"/>
                  </a:lnTo>
                  <a:lnTo>
                    <a:pt x="203454" y="367283"/>
                  </a:lnTo>
                  <a:lnTo>
                    <a:pt x="156794" y="362436"/>
                  </a:lnTo>
                  <a:lnTo>
                    <a:pt x="113966" y="348627"/>
                  </a:lnTo>
                  <a:lnTo>
                    <a:pt x="76191" y="326955"/>
                  </a:lnTo>
                  <a:lnTo>
                    <a:pt x="44686" y="298521"/>
                  </a:lnTo>
                  <a:lnTo>
                    <a:pt x="20673" y="264425"/>
                  </a:lnTo>
                  <a:lnTo>
                    <a:pt x="5371" y="225765"/>
                  </a:lnTo>
                  <a:lnTo>
                    <a:pt x="0" y="183641"/>
                  </a:lnTo>
                  <a:close/>
                </a:path>
              </a:pathLst>
            </a:custGeom>
            <a:noFill/>
            <a:ln cap="flat" cmpd="sng" w="12175">
              <a:solidFill>
                <a:srgbClr val="042B1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/>
        </p:nvSpPr>
        <p:spPr>
          <a:xfrm>
            <a:off x="1037539" y="2617470"/>
            <a:ext cx="210693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baseline="-25000" lang="en-US" sz="135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-aren kontzentrazioa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>
            <p:ph type="title"/>
          </p:nvPr>
        </p:nvSpPr>
        <p:spPr>
          <a:xfrm>
            <a:off x="1478788" y="932180"/>
            <a:ext cx="8717280" cy="953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7925">
            <a:spAutoFit/>
          </a:bodyPr>
          <a:lstStyle/>
          <a:p>
            <a:pPr indent="0" lvl="0" marL="25400" marR="17780" rtl="0" algn="l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/>
              <a:t>El CO</a:t>
            </a:r>
            <a:r>
              <a:rPr baseline="-25000" lang="en-US" sz="3150"/>
              <a:t>2 </a:t>
            </a:r>
            <a:r>
              <a:rPr lang="en-US" sz="3200"/>
              <a:t>producido por las actividades humanas es la principal causa del calentamiento global</a:t>
            </a:r>
            <a:endParaRPr sz="3200"/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340" y="3066351"/>
            <a:ext cx="3500628" cy="262426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3"/>
          <p:cNvSpPr txBox="1"/>
          <p:nvPr/>
        </p:nvSpPr>
        <p:spPr>
          <a:xfrm>
            <a:off x="538378" y="5717844"/>
            <a:ext cx="3293745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La más alta en los últimos 800.000 años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6100064" y="6366459"/>
            <a:ext cx="326517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Evolución de las emisiones en Gipuzkoa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" name="Google Shape;13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6434" y="2199137"/>
            <a:ext cx="5643354" cy="398209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"/>
          <p:cNvSpPr txBox="1"/>
          <p:nvPr/>
        </p:nvSpPr>
        <p:spPr>
          <a:xfrm>
            <a:off x="4505325" y="2258694"/>
            <a:ext cx="361632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Garraioa da BEGen emisioetan gehien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4505325" y="2478150"/>
            <a:ext cx="3237865" cy="2692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eragiten duen sektorea Gipuzkoan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00743" y="2023872"/>
            <a:ext cx="1773936" cy="1749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"/>
          <p:cNvSpPr txBox="1"/>
          <p:nvPr/>
        </p:nvSpPr>
        <p:spPr>
          <a:xfrm>
            <a:off x="1550288" y="1798065"/>
            <a:ext cx="3497579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7381C"/>
                </a:solidFill>
                <a:latin typeface="Arial"/>
                <a:ea typeface="Arial"/>
                <a:cs typeface="Arial"/>
                <a:sym typeface="Arial"/>
              </a:rPr>
              <a:t>Iba Eder: Urteko batez besteko T – </a:t>
            </a:r>
            <a:r>
              <a:rPr lang="en-US" sz="12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T media anual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1535430" y="4367021"/>
            <a:ext cx="385699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7381C"/>
                </a:solidFill>
                <a:latin typeface="Arial"/>
                <a:ea typeface="Arial"/>
                <a:cs typeface="Arial"/>
                <a:sym typeface="Arial"/>
              </a:rPr>
              <a:t>Aizarnazabal: Urteko batez besteko T – </a:t>
            </a:r>
            <a:r>
              <a:rPr lang="en-US" sz="12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T media anual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9" name="Google Shape;149;p4"/>
          <p:cNvGraphicFramePr/>
          <p:nvPr/>
        </p:nvGraphicFramePr>
        <p:xfrm>
          <a:off x="6090284" y="217436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{BAAF850E-95C2-45D7-A732-FD3535DD4B12}</a:tableStyleId>
              </a:tblPr>
              <a:tblGrid>
                <a:gridCol w="1822450"/>
                <a:gridCol w="2482850"/>
                <a:gridCol w="1162050"/>
              </a:tblGrid>
              <a:tr h="640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92075" marR="21399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Urteko batez besteko T (° C/hamarkada)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23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9271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Urteko P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6827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238"/>
                    </a:solidFill>
                  </a:tcPr>
                </a:tc>
              </a:tr>
              <a:tr h="370200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42B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Aizarnazabal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7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42B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+0,2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7C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0226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42B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+18 %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AD7CE"/>
                    </a:solidFill>
                  </a:tcPr>
                </a:tc>
              </a:tr>
              <a:tr h="370200">
                <a:tc>
                  <a:txBody>
                    <a:bodyPr/>
                    <a:lstStyle/>
                    <a:p>
                      <a:pPr indent="0" lvl="0" marL="9207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42B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Ibai Eder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1125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C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90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42B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+0,7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C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381635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>
                          <a:solidFill>
                            <a:srgbClr val="042B15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-1 %</a:t>
                      </a:r>
                      <a:endParaRPr sz="18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33650" marB="0" marR="0" marL="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7ECE8"/>
                    </a:solidFill>
                  </a:tcPr>
                </a:tc>
              </a:tr>
            </a:tbl>
          </a:graphicData>
        </a:graphic>
      </p:graphicFrame>
      <p:sp>
        <p:nvSpPr>
          <p:cNvPr id="150" name="Google Shape;150;p4"/>
          <p:cNvSpPr txBox="1"/>
          <p:nvPr/>
        </p:nvSpPr>
        <p:spPr>
          <a:xfrm>
            <a:off x="7596505" y="3904869"/>
            <a:ext cx="257302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381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7381C"/>
                </a:solidFill>
                <a:latin typeface="Arial"/>
                <a:ea typeface="Arial"/>
                <a:cs typeface="Arial"/>
                <a:sym typeface="Arial"/>
              </a:rPr>
              <a:t>Ibai Eder: Urteko P – </a:t>
            </a:r>
            <a:r>
              <a:rPr lang="en-US" sz="12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P anual </a:t>
            </a:r>
            <a:r>
              <a:rPr lang="en-US" sz="12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(l/m</a:t>
            </a:r>
            <a:r>
              <a:rPr baseline="30000" lang="en-US" sz="12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12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8637778" y="1923415"/>
            <a:ext cx="2203450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7381C"/>
                </a:solidFill>
                <a:latin typeface="Arial"/>
                <a:ea typeface="Arial"/>
                <a:cs typeface="Arial"/>
                <a:sym typeface="Arial"/>
              </a:rPr>
              <a:t>2001-2025 joerak / tendencias</a:t>
            </a:r>
            <a:endParaRPr sz="1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505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8238"/>
                </a:solidFill>
              </a:rPr>
              <a:t>Joerak </a:t>
            </a:r>
            <a:r>
              <a:rPr lang="en-US"/>
              <a:t>/ Tendencias</a:t>
            </a:r>
            <a:endParaRPr/>
          </a:p>
        </p:txBody>
      </p:sp>
      <p:pic>
        <p:nvPicPr>
          <p:cNvPr id="153" name="Google Shape;15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79819" y="4620776"/>
            <a:ext cx="4114764" cy="2171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9814" y="2048265"/>
            <a:ext cx="4062973" cy="222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51332" y="4158997"/>
            <a:ext cx="4602458" cy="268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"/>
          <p:cNvSpPr txBox="1"/>
          <p:nvPr/>
        </p:nvSpPr>
        <p:spPr>
          <a:xfrm>
            <a:off x="1491488" y="1936241"/>
            <a:ext cx="6498590" cy="1050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3975">
            <a:spAutoFit/>
          </a:bodyPr>
          <a:lstStyle/>
          <a:p>
            <a:pPr indent="0" lvl="0" marL="12700" marR="508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Con cada incremento del calentamiento global cambios comarcales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0" lvl="0" marL="356235" rtl="0" algn="l">
              <a:lnSpc>
                <a:spcPct val="100000"/>
              </a:lnSpc>
              <a:spcBef>
                <a:spcPts val="885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7381C"/>
                </a:solidFill>
                <a:latin typeface="Arial"/>
                <a:ea typeface="Arial"/>
                <a:cs typeface="Arial"/>
                <a:sym typeface="Arial"/>
              </a:rPr>
              <a:t>Batez besteko tenperatura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5"/>
          <p:cNvSpPr txBox="1"/>
          <p:nvPr/>
        </p:nvSpPr>
        <p:spPr>
          <a:xfrm>
            <a:off x="8431040" y="1936241"/>
            <a:ext cx="1859914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aumentan los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5"/>
          <p:cNvSpPr txBox="1"/>
          <p:nvPr>
            <p:ph type="title"/>
          </p:nvPr>
        </p:nvSpPr>
        <p:spPr>
          <a:xfrm>
            <a:off x="1494536" y="777316"/>
            <a:ext cx="8181340" cy="10687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4925">
            <a:spAutoFit/>
          </a:bodyPr>
          <a:lstStyle/>
          <a:p>
            <a:pPr indent="0" lvl="0" marL="12700" marR="5080" rtl="0" algn="l">
              <a:lnSpc>
                <a:spcPct val="108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Urola Erdian izan daitezkeen etorkizun klimatikoak</a:t>
            </a:r>
            <a:endParaRPr/>
          </a:p>
        </p:txBody>
      </p:sp>
      <p:grpSp>
        <p:nvGrpSpPr>
          <p:cNvPr id="163" name="Google Shape;163;p5"/>
          <p:cNvGrpSpPr/>
          <p:nvPr/>
        </p:nvGrpSpPr>
        <p:grpSpPr>
          <a:xfrm>
            <a:off x="8500872" y="2127503"/>
            <a:ext cx="273050" cy="108585"/>
            <a:chOff x="8500872" y="2127503"/>
            <a:chExt cx="273050" cy="108585"/>
          </a:xfrm>
        </p:grpSpPr>
        <p:sp>
          <p:nvSpPr>
            <p:cNvPr id="164" name="Google Shape;164;p5"/>
            <p:cNvSpPr/>
            <p:nvPr/>
          </p:nvSpPr>
          <p:spPr>
            <a:xfrm>
              <a:off x="8500872" y="2127503"/>
              <a:ext cx="273050" cy="108585"/>
            </a:xfrm>
            <a:custGeom>
              <a:rect b="b" l="l" r="r" t="t"/>
              <a:pathLst>
                <a:path extrusionOk="0" h="108585" w="273050">
                  <a:moveTo>
                    <a:pt x="218694" y="0"/>
                  </a:moveTo>
                  <a:lnTo>
                    <a:pt x="218694" y="27050"/>
                  </a:lnTo>
                  <a:lnTo>
                    <a:pt x="0" y="27050"/>
                  </a:lnTo>
                  <a:lnTo>
                    <a:pt x="0" y="81153"/>
                  </a:lnTo>
                  <a:lnTo>
                    <a:pt x="218694" y="81153"/>
                  </a:lnTo>
                  <a:lnTo>
                    <a:pt x="218694" y="108204"/>
                  </a:lnTo>
                  <a:lnTo>
                    <a:pt x="272796" y="54101"/>
                  </a:lnTo>
                  <a:lnTo>
                    <a:pt x="218694" y="0"/>
                  </a:lnTo>
                  <a:close/>
                </a:path>
              </a:pathLst>
            </a:custGeom>
            <a:solidFill>
              <a:srgbClr val="ACFF7A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8500872" y="2127503"/>
              <a:ext cx="273050" cy="108585"/>
            </a:xfrm>
            <a:custGeom>
              <a:rect b="b" l="l" r="r" t="t"/>
              <a:pathLst>
                <a:path extrusionOk="0" h="108585" w="273050">
                  <a:moveTo>
                    <a:pt x="0" y="27050"/>
                  </a:moveTo>
                  <a:lnTo>
                    <a:pt x="218694" y="27050"/>
                  </a:lnTo>
                  <a:lnTo>
                    <a:pt x="218694" y="0"/>
                  </a:lnTo>
                  <a:lnTo>
                    <a:pt x="272796" y="54101"/>
                  </a:lnTo>
                  <a:lnTo>
                    <a:pt x="218694" y="108204"/>
                  </a:lnTo>
                  <a:lnTo>
                    <a:pt x="218694" y="81153"/>
                  </a:lnTo>
                  <a:lnTo>
                    <a:pt x="0" y="81153"/>
                  </a:lnTo>
                  <a:lnTo>
                    <a:pt x="0" y="27050"/>
                  </a:lnTo>
                  <a:close/>
                </a:path>
              </a:pathLst>
            </a:custGeom>
            <a:noFill/>
            <a:ln cap="flat" cmpd="sng" w="12175">
              <a:solidFill>
                <a:srgbClr val="7CBB5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6" name="Google Shape;166;p5"/>
          <p:cNvSpPr txBox="1"/>
          <p:nvPr/>
        </p:nvSpPr>
        <p:spPr>
          <a:xfrm>
            <a:off x="1743201" y="4742179"/>
            <a:ext cx="234188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7381C"/>
                </a:solidFill>
                <a:latin typeface="Arial"/>
                <a:ea typeface="Arial"/>
                <a:cs typeface="Arial"/>
                <a:sym typeface="Arial"/>
              </a:rPr>
              <a:t>Prezipitazioa egun hezeetan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6267450" y="3563597"/>
            <a:ext cx="5092700" cy="18561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5250">
            <a:spAutoFit/>
          </a:bodyPr>
          <a:lstStyle/>
          <a:p>
            <a:pPr indent="-286385" lvl="0" marL="2990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Bero-bolada eta gau tropikal gehiago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965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Irregulartasun handiagoa euriteetan: lehorte luzeak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Prezipitazio oso handiak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Uholde arrisku handiagoa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indent="-286385" lvl="0" marL="299085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042B15"/>
              </a:buClr>
              <a:buSzPts val="1600"/>
              <a:buFont typeface="Arial"/>
              <a:buChar char="•"/>
            </a:pPr>
            <a:r>
              <a:rPr lang="en-US" sz="16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Mendi-hegalaren higadura eta luiziak</a:t>
            </a:r>
            <a:endParaRPr sz="1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5837046" y="3026155"/>
            <a:ext cx="5526405" cy="5467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800">
            <a:spAutoFit/>
          </a:bodyPr>
          <a:lstStyle/>
          <a:p>
            <a:pPr indent="0" lvl="0" marL="12700" marR="5080" rtl="0" algn="l">
              <a:lnSpc>
                <a:spcPct val="10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Incremento	de	la	frecuencia	e	intensidad	de	los eventos climáticos extremos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5672" y="2965704"/>
            <a:ext cx="3733800" cy="177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9327" y="5029198"/>
            <a:ext cx="3790144" cy="1772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 txBox="1"/>
          <p:nvPr/>
        </p:nvSpPr>
        <p:spPr>
          <a:xfrm>
            <a:off x="1494536" y="1958466"/>
            <a:ext cx="8849995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800">
            <a:spAutoFit/>
          </a:bodyPr>
          <a:lstStyle/>
          <a:p>
            <a:pPr indent="0" lvl="0" marL="12700" marR="5080" rtl="0" algn="l">
              <a:lnSpc>
                <a:spcPct val="1077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8238"/>
                </a:solidFill>
                <a:latin typeface="Arial"/>
                <a:ea typeface="Arial"/>
                <a:cs typeface="Arial"/>
                <a:sym typeface="Arial"/>
              </a:rPr>
              <a:t>Arriskua, esposizioa eta kalteberatasuna gainjartzearen ondorioz, pertsonengan, ekosistemetan, sektore ekonomikoetan edo azpiegituretan eragin negatiboak izateko aukera</a:t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6"/>
          <p:cNvSpPr txBox="1"/>
          <p:nvPr>
            <p:ph type="title"/>
          </p:nvPr>
        </p:nvSpPr>
        <p:spPr>
          <a:xfrm>
            <a:off x="1431163" y="720597"/>
            <a:ext cx="9329673" cy="1068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74900">
            <a:spAutoFit/>
          </a:bodyPr>
          <a:lstStyle/>
          <a:p>
            <a:pPr indent="0" lvl="0" marL="7556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Riesgo climático</a:t>
            </a:r>
            <a:endParaRPr/>
          </a:p>
        </p:txBody>
      </p:sp>
      <p:sp>
        <p:nvSpPr>
          <p:cNvPr id="177" name="Google Shape;177;p6"/>
          <p:cNvSpPr txBox="1"/>
          <p:nvPr/>
        </p:nvSpPr>
        <p:spPr>
          <a:xfrm>
            <a:off x="7731252" y="3633215"/>
            <a:ext cx="1833880" cy="523240"/>
          </a:xfrm>
          <a:prstGeom prst="rect">
            <a:avLst/>
          </a:prstGeom>
          <a:solidFill>
            <a:srgbClr val="008238"/>
          </a:solidFill>
          <a:ln>
            <a:noFill/>
          </a:ln>
        </p:spPr>
        <p:txBody>
          <a:bodyPr anchorCtr="0" anchor="t" bIns="0" lIns="0" spcFirstLastPara="1" rIns="0" wrap="square" tIns="38725">
            <a:spAutoFit/>
          </a:bodyPr>
          <a:lstStyle/>
          <a:p>
            <a:pPr indent="-10795" lvl="0" marL="480695" marR="46037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Capacidad adaptativa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5071871" y="4526279"/>
            <a:ext cx="1172210" cy="307975"/>
          </a:xfrm>
          <a:prstGeom prst="rect">
            <a:avLst/>
          </a:prstGeom>
          <a:solidFill>
            <a:srgbClr val="ACFF7A"/>
          </a:solidFill>
          <a:ln cap="flat" cmpd="sng" w="12175">
            <a:solidFill>
              <a:srgbClr val="ACFF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0" lvl="0" marL="15494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Exposición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6374891" y="3633215"/>
            <a:ext cx="1266825" cy="307975"/>
          </a:xfrm>
          <a:prstGeom prst="rect">
            <a:avLst/>
          </a:prstGeom>
          <a:solidFill>
            <a:srgbClr val="EDFFE4"/>
          </a:solidFill>
          <a:ln cap="flat" cmpd="sng" w="12175">
            <a:solidFill>
              <a:srgbClr val="EDFF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8725">
            <a:spAutoFit/>
          </a:bodyPr>
          <a:lstStyle/>
          <a:p>
            <a:pPr indent="0" lvl="0" marL="1447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Sensibilidad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6"/>
          <p:cNvSpPr txBox="1"/>
          <p:nvPr/>
        </p:nvSpPr>
        <p:spPr>
          <a:xfrm>
            <a:off x="2206751" y="4520184"/>
            <a:ext cx="1584960" cy="523240"/>
          </a:xfrm>
          <a:prstGeom prst="rect">
            <a:avLst/>
          </a:prstGeom>
          <a:solidFill>
            <a:srgbClr val="001F5F"/>
          </a:solidFill>
          <a:ln cap="flat" cmpd="sng" w="12175">
            <a:solidFill>
              <a:srgbClr val="001F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71120" lvl="0" marL="402590" marR="39497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Peligros climáticos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6"/>
          <p:cNvSpPr txBox="1"/>
          <p:nvPr/>
        </p:nvSpPr>
        <p:spPr>
          <a:xfrm>
            <a:off x="5157215" y="5535167"/>
            <a:ext cx="1498600" cy="523240"/>
          </a:xfrm>
          <a:prstGeom prst="rect">
            <a:avLst/>
          </a:prstGeom>
          <a:solidFill>
            <a:srgbClr val="C00000"/>
          </a:solidFill>
          <a:ln cap="flat" cmpd="sng" w="121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40000">
            <a:spAutoFit/>
          </a:bodyPr>
          <a:lstStyle/>
          <a:p>
            <a:pPr indent="0" lvl="0" marL="10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Riesgo climático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6"/>
          <p:cNvSpPr txBox="1"/>
          <p:nvPr/>
        </p:nvSpPr>
        <p:spPr>
          <a:xfrm>
            <a:off x="7243571" y="4507991"/>
            <a:ext cx="1481455" cy="307975"/>
          </a:xfrm>
          <a:prstGeom prst="rect">
            <a:avLst/>
          </a:prstGeom>
          <a:solidFill>
            <a:srgbClr val="FFC000"/>
          </a:solidFill>
          <a:ln cap="flat" cmpd="sng" w="1217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39350">
            <a:spAutoFit/>
          </a:bodyPr>
          <a:lstStyle/>
          <a:p>
            <a:pPr indent="0" lvl="0" marL="1460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Arial"/>
                <a:ea typeface="Arial"/>
                <a:cs typeface="Arial"/>
                <a:sym typeface="Arial"/>
              </a:rPr>
              <a:t>Vulnerabilidad</a:t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2065020" y="5088635"/>
            <a:ext cx="7682865" cy="154305"/>
          </a:xfrm>
          <a:custGeom>
            <a:rect b="b" l="l" r="r" t="t"/>
            <a:pathLst>
              <a:path extrusionOk="0" h="154304" w="7682865">
                <a:moveTo>
                  <a:pt x="0" y="0"/>
                </a:moveTo>
                <a:lnTo>
                  <a:pt x="1004" y="29973"/>
                </a:lnTo>
                <a:lnTo>
                  <a:pt x="3746" y="54435"/>
                </a:lnTo>
                <a:lnTo>
                  <a:pt x="7822" y="70919"/>
                </a:lnTo>
                <a:lnTo>
                  <a:pt x="12827" y="76962"/>
                </a:lnTo>
                <a:lnTo>
                  <a:pt x="3828415" y="76962"/>
                </a:lnTo>
                <a:lnTo>
                  <a:pt x="3833419" y="83004"/>
                </a:lnTo>
                <a:lnTo>
                  <a:pt x="3837495" y="99488"/>
                </a:lnTo>
                <a:lnTo>
                  <a:pt x="3840237" y="123950"/>
                </a:lnTo>
                <a:lnTo>
                  <a:pt x="3841242" y="153923"/>
                </a:lnTo>
                <a:lnTo>
                  <a:pt x="3842246" y="123950"/>
                </a:lnTo>
                <a:lnTo>
                  <a:pt x="3844988" y="99488"/>
                </a:lnTo>
                <a:lnTo>
                  <a:pt x="3849064" y="83004"/>
                </a:lnTo>
                <a:lnTo>
                  <a:pt x="3854069" y="76962"/>
                </a:lnTo>
                <a:lnTo>
                  <a:pt x="7669657" y="76962"/>
                </a:lnTo>
                <a:lnTo>
                  <a:pt x="7674661" y="70919"/>
                </a:lnTo>
                <a:lnTo>
                  <a:pt x="7678737" y="54435"/>
                </a:lnTo>
                <a:lnTo>
                  <a:pt x="7681479" y="29973"/>
                </a:lnTo>
                <a:lnTo>
                  <a:pt x="7682483" y="0"/>
                </a:lnTo>
              </a:path>
            </a:pathLst>
          </a:custGeom>
          <a:noFill/>
          <a:ln cap="flat" cmpd="sng" w="952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6"/>
          <p:cNvSpPr/>
          <p:nvPr/>
        </p:nvSpPr>
        <p:spPr>
          <a:xfrm>
            <a:off x="6318503" y="4130040"/>
            <a:ext cx="3340735" cy="169545"/>
          </a:xfrm>
          <a:custGeom>
            <a:rect b="b" l="l" r="r" t="t"/>
            <a:pathLst>
              <a:path extrusionOk="0" h="169545" w="3340734">
                <a:moveTo>
                  <a:pt x="0" y="0"/>
                </a:moveTo>
                <a:lnTo>
                  <a:pt x="1113" y="32932"/>
                </a:lnTo>
                <a:lnTo>
                  <a:pt x="4143" y="59817"/>
                </a:lnTo>
                <a:lnTo>
                  <a:pt x="8626" y="77938"/>
                </a:lnTo>
                <a:lnTo>
                  <a:pt x="14097" y="84582"/>
                </a:lnTo>
                <a:lnTo>
                  <a:pt x="1656206" y="84582"/>
                </a:lnTo>
                <a:lnTo>
                  <a:pt x="1661677" y="91225"/>
                </a:lnTo>
                <a:lnTo>
                  <a:pt x="1666160" y="109347"/>
                </a:lnTo>
                <a:lnTo>
                  <a:pt x="1669190" y="136231"/>
                </a:lnTo>
                <a:lnTo>
                  <a:pt x="1670303" y="169164"/>
                </a:lnTo>
                <a:lnTo>
                  <a:pt x="1671417" y="136231"/>
                </a:lnTo>
                <a:lnTo>
                  <a:pt x="1674447" y="109347"/>
                </a:lnTo>
                <a:lnTo>
                  <a:pt x="1678930" y="91225"/>
                </a:lnTo>
                <a:lnTo>
                  <a:pt x="1684401" y="84582"/>
                </a:lnTo>
                <a:lnTo>
                  <a:pt x="3326511" y="84582"/>
                </a:lnTo>
                <a:lnTo>
                  <a:pt x="3331981" y="77938"/>
                </a:lnTo>
                <a:lnTo>
                  <a:pt x="3336464" y="59817"/>
                </a:lnTo>
                <a:lnTo>
                  <a:pt x="3339494" y="32932"/>
                </a:lnTo>
                <a:lnTo>
                  <a:pt x="3340607" y="0"/>
                </a:lnTo>
              </a:path>
            </a:pathLst>
          </a:custGeom>
          <a:noFill/>
          <a:ln cap="flat" cmpd="sng" w="9525">
            <a:solidFill>
              <a:srgbClr val="042B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5" name="Google Shape;18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0273" y="4130270"/>
            <a:ext cx="232838" cy="252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5243" y="4052091"/>
            <a:ext cx="183879" cy="370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71344" y="4059935"/>
            <a:ext cx="228600" cy="28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71871" y="4044696"/>
            <a:ext cx="327660" cy="414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626608" y="4002023"/>
            <a:ext cx="35966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66966" y="3127248"/>
            <a:ext cx="175260" cy="445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487541" y="3112146"/>
            <a:ext cx="319268" cy="3990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"/>
          <p:cNvSpPr txBox="1"/>
          <p:nvPr>
            <p:ph type="title"/>
          </p:nvPr>
        </p:nvSpPr>
        <p:spPr>
          <a:xfrm>
            <a:off x="1112926" y="838961"/>
            <a:ext cx="6906259" cy="574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Funtsezko arriskuak Urola Erdian</a:t>
            </a:r>
            <a:endParaRPr/>
          </a:p>
        </p:txBody>
      </p:sp>
      <p:pic>
        <p:nvPicPr>
          <p:cNvPr id="197" name="Google Shape;1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8871" y="2359160"/>
            <a:ext cx="635508" cy="6369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Google Shape;198;p7"/>
          <p:cNvGraphicFramePr/>
          <p:nvPr/>
        </p:nvGraphicFramePr>
        <p:xfrm>
          <a:off x="266700" y="234708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{BAAF850E-95C2-45D7-A732-FD3535DD4B12}</a:tableStyleId>
              </a:tblPr>
              <a:tblGrid>
                <a:gridCol w="2373000"/>
                <a:gridCol w="1687200"/>
                <a:gridCol w="1210300"/>
                <a:gridCol w="1166500"/>
              </a:tblGrid>
              <a:tr h="3702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626745" marR="0" rt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0823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Hiri-ingurunea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2700" marB="0" marR="0" marL="0">
                    <a:lnT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444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Kalteberatasuna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lnT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gridSpan="2">
                  <a:txBody>
                    <a:bodyPr/>
                    <a:lstStyle/>
                    <a:p>
                      <a:pPr indent="0" lvl="0" marL="4572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Arriskua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lnT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  <a:tr h="370200">
                <a:tc vMerge="1"/>
                <a:tc>
                  <a:txBody>
                    <a:bodyPr/>
                    <a:lstStyle/>
                    <a:p>
                      <a:pPr indent="0" lvl="0" marL="444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Gaur egun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4318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1971-2000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2041-2070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2400" marB="0" marR="0" marL="0">
                    <a:solidFill>
                      <a:srgbClr val="008238">
                        <a:alpha val="20000"/>
                      </a:srgbClr>
                    </a:solidFill>
                  </a:tcPr>
                </a:tc>
              </a:tr>
              <a:tr h="741675">
                <a:tc>
                  <a:txBody>
                    <a:bodyPr/>
                    <a:lstStyle/>
                    <a:p>
                      <a:pPr indent="0" lvl="0" marL="90805" marR="220345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Espazio publikoan estres termikoa izateko arriskua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51125" marB="0" marR="0" marL="0">
                    <a:lnT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381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Ertaina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50" marB="0" marR="0" marL="0"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45085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Oso baxua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50" marB="0" marR="0" marL="0"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127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cap="none" strike="noStrike">
                          <a:solidFill>
                            <a:srgbClr val="042B1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Baxua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3350" marB="0" marR="0" marL="0">
                    <a:lnB cap="flat" cmpd="sng" w="12700">
                      <a:solidFill>
                        <a:srgbClr val="00823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7"/>
          <p:cNvSpPr txBox="1"/>
          <p:nvPr/>
        </p:nvSpPr>
        <p:spPr>
          <a:xfrm>
            <a:off x="8653653" y="1584197"/>
            <a:ext cx="169545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Calibri"/>
                <a:ea typeface="Calibri"/>
                <a:cs typeface="Calibri"/>
                <a:sym typeface="Calibri"/>
              </a:rPr>
              <a:t>Estres termikoa udaran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50607" y="1839467"/>
            <a:ext cx="4244331" cy="263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15995" y="4375403"/>
            <a:ext cx="3075427" cy="248259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7"/>
          <p:cNvSpPr txBox="1"/>
          <p:nvPr/>
        </p:nvSpPr>
        <p:spPr>
          <a:xfrm>
            <a:off x="2052320" y="4057015"/>
            <a:ext cx="3812540" cy="239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042B15"/>
                </a:solidFill>
                <a:latin typeface="Calibri"/>
                <a:ea typeface="Calibri"/>
                <a:cs typeface="Calibri"/>
                <a:sym typeface="Calibri"/>
              </a:rPr>
              <a:t>Beroarekiko zaurgarritasuna / Vulnerabilidad al calor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42B15"/>
      </a:dk1>
      <a:lt1>
        <a:srgbClr val="FFFFFF"/>
      </a:lt1>
      <a:dk2>
        <a:srgbClr val="A7A7A7"/>
      </a:dk2>
      <a:lt2>
        <a:srgbClr val="535353"/>
      </a:lt2>
      <a:accent1>
        <a:srgbClr val="ACFF7B"/>
      </a:accent1>
      <a:accent2>
        <a:srgbClr val="008238"/>
      </a:accent2>
      <a:accent3>
        <a:srgbClr val="608F45"/>
      </a:accent3>
      <a:accent4>
        <a:srgbClr val="00491F"/>
      </a:accent4>
      <a:accent5>
        <a:srgbClr val="4A6E35"/>
      </a:accent5>
      <a:accent6>
        <a:srgbClr val="003818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2026-05-11T10:28:37Z</dcterms:created>
  <dc:creator>LANA ADV SL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2026-05-11T00:00:00Z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2026-05-11T00:00:00Z</vt:filetime>
  </property>
  <property fmtid="{D5CDD505-2E9C-101B-9397-08002B2CF9AE}" pid="5" name="Producer">
    <vt:lpwstr>Microsoft® PowerPoint® 2016</vt:lpwstr>
  </property>
</Properties>
</file>