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92000"/>
  <p:notesSz cx="6858000" cy="9144000"/>
  <p:embeddedFontLst>
    <p:embeddedFont>
      <p:font typeface="Poppins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font" Target="fonts/PoppinsMedium-bold.fntdata"/><Relationship Id="rId10" Type="http://schemas.openxmlformats.org/officeDocument/2006/relationships/slide" Target="slides/slide6.xml"/><Relationship Id="rId21" Type="http://schemas.openxmlformats.org/officeDocument/2006/relationships/font" Target="fonts/PoppinsMedium-regular.fntdata"/><Relationship Id="rId13" Type="http://schemas.openxmlformats.org/officeDocument/2006/relationships/slide" Target="slides/slide9.xml"/><Relationship Id="rId24" Type="http://schemas.openxmlformats.org/officeDocument/2006/relationships/font" Target="fonts/PoppinsMedium-boldItalic.fntdata"/><Relationship Id="rId12" Type="http://schemas.openxmlformats.org/officeDocument/2006/relationships/slide" Target="slides/slide8.xml"/><Relationship Id="rId23" Type="http://schemas.openxmlformats.org/officeDocument/2006/relationships/font" Target="fonts/PoppinsMedium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" showMasterSp="0" type="tx">
  <p:cSld name="TITLE_AND_BOD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2;p19"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1316" y="-22314"/>
            <a:ext cx="12261601" cy="689715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/>
          <p:nvPr>
            <p:ph type="title"/>
          </p:nvPr>
        </p:nvSpPr>
        <p:spPr>
          <a:xfrm>
            <a:off x="494777" y="2223369"/>
            <a:ext cx="6488484" cy="2451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4800"/>
              <a:buFont typeface="Poppins Medium"/>
              <a:buNone/>
              <a:defRPr sz="48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ular - Con Imagen Clara" showMasterSp="0">
  <p:cSld name="Titular - Con Imagen Clara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>
            <p:ph idx="2" type="pic"/>
          </p:nvPr>
        </p:nvSpPr>
        <p:spPr>
          <a:xfrm>
            <a:off x="0" y="-1801"/>
            <a:ext cx="12192000" cy="6858001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0" y="5277599"/>
            <a:ext cx="12193200" cy="1580401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601249" y="5758841"/>
            <a:ext cx="7910187" cy="4853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oppins Medium"/>
              <a:buNone/>
              <a:defRPr sz="2400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3" type="body"/>
          </p:nvPr>
        </p:nvSpPr>
        <p:spPr>
          <a:xfrm>
            <a:off x="-1200" y="-1801"/>
            <a:ext cx="12193200" cy="228014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ular - Sin Imagen" showMasterSp="0">
  <p:cSld name="Titular - Sin Imagen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1"/>
            <a:ext cx="12192000" cy="6858001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rgbClr val="486B3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2296003" y="2698200"/>
            <a:ext cx="7599995" cy="146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oppins Medium"/>
              <a:buNone/>
              <a:defRPr sz="3600">
                <a:solidFill>
                  <a:schemeClr val="accen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9pPr>
          </a:lstStyle>
          <a:p/>
        </p:txBody>
      </p:sp>
      <p:pic>
        <p:nvPicPr>
          <p:cNvPr descr="Google Shape;22;p23"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200" y="5304747"/>
            <a:ext cx="12193200" cy="15813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3;p23" id="24" name="Google Shape;2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00" y="0"/>
            <a:ext cx="12193200" cy="227987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ular - Con Imagen Oscura" showMasterSp="0">
  <p:cSld name="Titular - Con Imagen Oscura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>
            <p:ph idx="2" type="pic"/>
          </p:nvPr>
        </p:nvSpPr>
        <p:spPr>
          <a:xfrm>
            <a:off x="0" y="-1801"/>
            <a:ext cx="12192000" cy="6858001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0" y="5277599"/>
            <a:ext cx="12193200" cy="1580401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type="title"/>
          </p:nvPr>
        </p:nvSpPr>
        <p:spPr>
          <a:xfrm>
            <a:off x="601249" y="5758841"/>
            <a:ext cx="7910187" cy="4853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oppins Medium"/>
              <a:buNone/>
              <a:defRPr sz="2400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3" type="body"/>
          </p:nvPr>
        </p:nvSpPr>
        <p:spPr>
          <a:xfrm>
            <a:off x="-1200" y="-1801"/>
            <a:ext cx="12193200" cy="228014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4064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indent="-4064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indent="-4064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indent="-4064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Genérica - Vacio">
  <p:cSld name="Diapositiva Genérica - Vacio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ra Portada" showMasterSp="0">
  <p:cSld name="1_Contra Portada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32;p28" id="35" name="Google Shape;3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4800" y="-19577"/>
            <a:ext cx="12261600" cy="6897153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Genérica - Texto">
  <p:cSld name="Diapositiva Genérica - Texto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1414397" y="1017740"/>
            <a:ext cx="9363206" cy="482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Poppins Medium"/>
              <a:buNone/>
              <a:defRPr sz="3600">
                <a:solidFill>
                  <a:schemeClr val="accent2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fografía" showMasterSp="0">
  <p:cSld name="Infografía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37;p27" id="41" name="Google Shape;41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8750" y="392566"/>
            <a:ext cx="12600000" cy="63193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38;p27" id="42" name="Google Shape;4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0105" y="-12527"/>
            <a:ext cx="11944802" cy="939337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30;p21"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50105" y="-12527"/>
            <a:ext cx="11946288" cy="93945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4400"/>
              <a:buFont typeface="Poppins Medium"/>
              <a:buNone/>
              <a:defRPr b="0" i="0" sz="4400" u="none" cap="none" strike="noStrike">
                <a:solidFill>
                  <a:srgbClr val="042B15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4400"/>
              <a:buFont typeface="Poppins Medium"/>
              <a:buNone/>
              <a:defRPr b="0" i="0" sz="4400" u="none" cap="none" strike="noStrike">
                <a:solidFill>
                  <a:srgbClr val="042B15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4400"/>
              <a:buFont typeface="Poppins Medium"/>
              <a:buNone/>
              <a:defRPr b="0" i="0" sz="4400" u="none" cap="none" strike="noStrike">
                <a:solidFill>
                  <a:srgbClr val="042B15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4400"/>
              <a:buFont typeface="Poppins Medium"/>
              <a:buNone/>
              <a:defRPr b="0" i="0" sz="4400" u="none" cap="none" strike="noStrike">
                <a:solidFill>
                  <a:srgbClr val="042B15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4400"/>
              <a:buFont typeface="Poppins Medium"/>
              <a:buNone/>
              <a:defRPr b="0" i="0" sz="4400" u="none" cap="none" strike="noStrike">
                <a:solidFill>
                  <a:srgbClr val="042B15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4400"/>
              <a:buFont typeface="Poppins Medium"/>
              <a:buNone/>
              <a:defRPr b="0" i="0" sz="4400" u="none" cap="none" strike="noStrike">
                <a:solidFill>
                  <a:srgbClr val="042B15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4400"/>
              <a:buFont typeface="Poppins Medium"/>
              <a:buNone/>
              <a:defRPr b="0" i="0" sz="4400" u="none" cap="none" strike="noStrike">
                <a:solidFill>
                  <a:srgbClr val="042B15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4400"/>
              <a:buFont typeface="Poppins Medium"/>
              <a:buNone/>
              <a:defRPr b="0" i="0" sz="4400" u="none" cap="none" strike="noStrike">
                <a:solidFill>
                  <a:srgbClr val="042B15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4400"/>
              <a:buFont typeface="Poppins Medium"/>
              <a:buNone/>
              <a:defRPr b="0" i="0" sz="4400" u="none" cap="none" strike="noStrike">
                <a:solidFill>
                  <a:srgbClr val="042B15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2B15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42B15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2B15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42B15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2B15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42B15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2B15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42B15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2B15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42B15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indent="-4064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2B15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42B15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indent="-4064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2B15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42B15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indent="-4064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2B15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42B15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indent="-4064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2B15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42B15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hyperlink" Target="https://bateralabs.eus/eu/" TargetMode="External"/><Relationship Id="rId6" Type="http://schemas.openxmlformats.org/officeDocument/2006/relationships/hyperlink" Target="https://www.bateralabs.eus/eu/" TargetMode="External"/><Relationship Id="rId7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5.jpg"/><Relationship Id="rId6" Type="http://schemas.openxmlformats.org/officeDocument/2006/relationships/hyperlink" Target="https://www.bateralabs.eus/eu/" TargetMode="External"/><Relationship Id="rId7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type="title"/>
          </p:nvPr>
        </p:nvSpPr>
        <p:spPr>
          <a:xfrm>
            <a:off x="396803" y="1974450"/>
            <a:ext cx="7662899" cy="24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4300"/>
              <a:buFont typeface="Arial"/>
              <a:buNone/>
            </a:pPr>
            <a:r>
              <a:rPr b="1" lang="en-US" sz="4300">
                <a:latin typeface="Arial"/>
                <a:ea typeface="Arial"/>
                <a:cs typeface="Arial"/>
                <a:sym typeface="Arial"/>
              </a:rPr>
              <a:t>PARTE-HARTZE DINAMIKA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</a:pPr>
            <a:r>
              <a:rPr b="1" lang="en-US" sz="4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DINÁMICA PARTICIPATIVA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/>
        </p:nvSpPr>
        <p:spPr>
          <a:xfrm>
            <a:off x="628584" y="2321024"/>
            <a:ext cx="10581900" cy="21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❑"/>
            </a:pPr>
            <a:r>
              <a:rPr b="1" lang="en-US" sz="2400">
                <a:solidFill>
                  <a:srgbClr val="9900FF"/>
                </a:solidFill>
              </a:rPr>
              <a:t>Morea / Morado</a:t>
            </a:r>
            <a:r>
              <a:rPr b="1" lang="en-US" sz="2400">
                <a:solidFill>
                  <a:srgbClr val="0070C0"/>
                </a:solidFill>
              </a:rPr>
              <a:t> </a:t>
            </a:r>
            <a:r>
              <a:rPr lang="en-US" sz="2400"/>
              <a:t>→ </a:t>
            </a:r>
            <a:r>
              <a:rPr lang="en-US" sz="2000"/>
              <a:t>Egoitza-trantsizio energetikoa </a:t>
            </a:r>
            <a:r>
              <a:rPr lang="en-US" sz="2400"/>
              <a:t>/ </a:t>
            </a:r>
            <a:r>
              <a:rPr lang="en-US" sz="2000">
                <a:solidFill>
                  <a:schemeClr val="accent2"/>
                </a:solidFill>
              </a:rPr>
              <a:t>Transición energética residencial</a:t>
            </a:r>
            <a:endParaRPr sz="2000">
              <a:solidFill>
                <a:schemeClr val="accent2"/>
              </a:solidFill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❑"/>
            </a:pPr>
            <a:r>
              <a:rPr b="1" lang="en-US" sz="2400">
                <a:solidFill>
                  <a:srgbClr val="FFC000"/>
                </a:solidFill>
                <a:highlight>
                  <a:schemeClr val="lt1"/>
                </a:highlight>
              </a:rPr>
              <a:t>Laranja / Naranja </a:t>
            </a:r>
            <a:r>
              <a:rPr lang="en-US" sz="2400">
                <a:highlight>
                  <a:schemeClr val="lt1"/>
                </a:highlight>
              </a:rPr>
              <a:t>→ </a:t>
            </a:r>
            <a:r>
              <a:rPr lang="en-US" sz="2000">
                <a:highlight>
                  <a:schemeClr val="lt1"/>
                </a:highlight>
              </a:rPr>
              <a:t>Mugikortasuna / </a:t>
            </a:r>
            <a:r>
              <a:rPr lang="en-US" sz="2000">
                <a:solidFill>
                  <a:schemeClr val="accent2"/>
                </a:solidFill>
                <a:highlight>
                  <a:schemeClr val="lt1"/>
                </a:highlight>
              </a:rPr>
              <a:t>Movilidad </a:t>
            </a:r>
            <a:endParaRPr sz="2000">
              <a:solidFill>
                <a:schemeClr val="accent2"/>
              </a:solidFill>
              <a:highlight>
                <a:schemeClr val="lt1"/>
              </a:highlight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❑"/>
            </a:pPr>
            <a:r>
              <a:rPr b="1" lang="en-US" sz="2400">
                <a:solidFill>
                  <a:schemeClr val="accent2"/>
                </a:solidFill>
                <a:highlight>
                  <a:schemeClr val="lt1"/>
                </a:highlight>
              </a:rPr>
              <a:t>Berdea / Verde </a:t>
            </a:r>
            <a:r>
              <a:rPr lang="en-US" sz="2400">
                <a:highlight>
                  <a:schemeClr val="lt1"/>
                </a:highlight>
              </a:rPr>
              <a:t>→ </a:t>
            </a:r>
            <a:r>
              <a:rPr lang="en-US" sz="2000">
                <a:highlight>
                  <a:schemeClr val="lt1"/>
                </a:highlight>
              </a:rPr>
              <a:t>Basoaren eta ibaien kudeaketa / </a:t>
            </a:r>
            <a:r>
              <a:rPr lang="en-US" sz="2000">
                <a:solidFill>
                  <a:schemeClr val="accent2"/>
                </a:solidFill>
                <a:highlight>
                  <a:schemeClr val="lt1"/>
                </a:highlight>
              </a:rPr>
              <a:t>Gestión forestal y fluvial</a:t>
            </a:r>
            <a:endParaRPr sz="2000">
              <a:solidFill>
                <a:schemeClr val="accent2"/>
              </a:solidFill>
              <a:highlight>
                <a:schemeClr val="lt1"/>
              </a:highlight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❑"/>
            </a:pPr>
            <a:r>
              <a:rPr b="1" lang="en-US" sz="2400">
                <a:solidFill>
                  <a:srgbClr val="FFFF00"/>
                </a:solidFill>
                <a:highlight>
                  <a:schemeClr val="lt1"/>
                </a:highlight>
              </a:rPr>
              <a:t>Horia / Amarillo </a:t>
            </a:r>
            <a:r>
              <a:rPr lang="en-US" sz="2400">
                <a:highlight>
                  <a:schemeClr val="lt1"/>
                </a:highlight>
              </a:rPr>
              <a:t>→</a:t>
            </a:r>
            <a:r>
              <a:rPr lang="en-US" sz="2000">
                <a:highlight>
                  <a:schemeClr val="lt1"/>
                </a:highlight>
              </a:rPr>
              <a:t>Hiri-beroa / Calor urbano</a:t>
            </a:r>
            <a:endParaRPr sz="1600">
              <a:solidFill>
                <a:schemeClr val="accent2"/>
              </a:solidFill>
              <a:highlight>
                <a:schemeClr val="lt1"/>
              </a:highlight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❑"/>
            </a:pPr>
            <a:r>
              <a:rPr b="1" lang="en-US" sz="2400">
                <a:solidFill>
                  <a:schemeClr val="folHlink"/>
                </a:solidFill>
                <a:highlight>
                  <a:schemeClr val="lt1"/>
                </a:highlight>
              </a:rPr>
              <a:t>Larroxa / Rosa </a:t>
            </a:r>
            <a:r>
              <a:rPr lang="en-US" sz="2400">
                <a:highlight>
                  <a:schemeClr val="lt1"/>
                </a:highlight>
              </a:rPr>
              <a:t>→ </a:t>
            </a:r>
            <a:r>
              <a:rPr lang="en-US" sz="2000">
                <a:highlight>
                  <a:schemeClr val="lt1"/>
                </a:highlight>
              </a:rPr>
              <a:t>Nekazaritza-arriskua lehorteengatik / </a:t>
            </a:r>
            <a:r>
              <a:rPr lang="en-US" sz="2000">
                <a:solidFill>
                  <a:schemeClr val="accent2"/>
                </a:solidFill>
                <a:highlight>
                  <a:schemeClr val="lt1"/>
                </a:highlight>
              </a:rPr>
              <a:t>Riesgo agrícola por sequías</a:t>
            </a:r>
            <a:endParaRPr b="1" sz="2400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22;g386b1d0f494_0_24" id="127" name="Google Shape;12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200" y="1182278"/>
            <a:ext cx="5943600" cy="5350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idx="1" type="body"/>
          </p:nvPr>
        </p:nvSpPr>
        <p:spPr>
          <a:xfrm>
            <a:off x="0" y="5551713"/>
            <a:ext cx="10658224" cy="130628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/>
          <a:p>
            <a:pPr indent="1778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i="0" sz="2800" u="none" cap="none" strike="noStrike">
              <a:solidFill>
                <a:srgbClr val="042B1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33" name="Google Shape;133;p21"/>
          <p:cNvSpPr txBox="1"/>
          <p:nvPr>
            <p:ph idx="3" type="body"/>
          </p:nvPr>
        </p:nvSpPr>
        <p:spPr>
          <a:xfrm>
            <a:off x="0" y="0"/>
            <a:ext cx="12193200" cy="2280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/>
          <a:p>
            <a:pPr indent="127000" lvl="0" marL="50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i="0" sz="2800" u="none" cap="none" strike="noStrike">
              <a:solidFill>
                <a:srgbClr val="042B1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34" name="Google Shape;134;p21"/>
          <p:cNvSpPr txBox="1"/>
          <p:nvPr/>
        </p:nvSpPr>
        <p:spPr>
          <a:xfrm>
            <a:off x="250850" y="879924"/>
            <a:ext cx="11594150" cy="745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br>
              <a:rPr b="0" i="0" lang="en-US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35" name="Google Shape;135;p21"/>
          <p:cNvSpPr txBox="1"/>
          <p:nvPr/>
        </p:nvSpPr>
        <p:spPr>
          <a:xfrm>
            <a:off x="1812841" y="1574874"/>
            <a:ext cx="8181705" cy="3004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 kontzentratzen dira post-its gehiago?  / </a:t>
            </a:r>
            <a:r>
              <a:rPr b="0" i="0" lang="en-US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¿Dónde se concentran más post-its?</a:t>
            </a:r>
            <a:br>
              <a:rPr b="0" i="0" lang="en-US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Zer eremu agertzen dira behin eta berriz? / </a:t>
            </a:r>
            <a:r>
              <a:rPr b="0" i="0" lang="en-US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¿Qué zonas aparecen repetidamente?</a:t>
            </a:r>
            <a:br>
              <a:rPr b="0" i="0" lang="en-US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Zerk harritzen gaitu? /</a:t>
            </a:r>
            <a:r>
              <a:rPr b="0" i="0" lang="en-US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¿Qué nos sorprende?</a:t>
            </a:r>
            <a:br>
              <a:rPr b="0" i="0" lang="en-US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Zer arrisku daude konektatuta? / </a:t>
            </a:r>
            <a:r>
              <a:rPr b="0" i="0" lang="en-US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¿Qué riesgos están conectados?</a:t>
            </a:r>
            <a:br>
              <a:rPr b="0" i="0" lang="en-US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type="title"/>
          </p:nvPr>
        </p:nvSpPr>
        <p:spPr>
          <a:xfrm>
            <a:off x="2076450" y="1119770"/>
            <a:ext cx="8039100" cy="3332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oppins Medium"/>
              <a:buNone/>
            </a:pPr>
            <a:br>
              <a:rPr lang="en-US" sz="3600">
                <a:solidFill>
                  <a:schemeClr val="accent1"/>
                </a:solidFill>
              </a:rPr>
            </a:br>
            <a:br>
              <a:rPr lang="en-US" sz="3600">
                <a:solidFill>
                  <a:schemeClr val="accent1"/>
                </a:solidFill>
              </a:rPr>
            </a:br>
            <a:r>
              <a:rPr b="1" lang="en-US">
                <a:solidFill>
                  <a:srgbClr val="042B15"/>
                </a:solidFill>
              </a:rPr>
              <a:t>OSOKO BILKURA</a:t>
            </a:r>
            <a:br>
              <a:rPr b="1" lang="en-US">
                <a:solidFill>
                  <a:srgbClr val="042B15"/>
                </a:solidFill>
              </a:rPr>
            </a:br>
            <a:r>
              <a:rPr b="1" lang="en-US">
                <a:solidFill>
                  <a:srgbClr val="042B15"/>
                </a:solidFill>
              </a:rPr>
              <a:t> </a:t>
            </a:r>
            <a:br>
              <a:rPr b="1" lang="en-US">
                <a:solidFill>
                  <a:srgbClr val="042B15"/>
                </a:solidFill>
              </a:rPr>
            </a:br>
            <a:r>
              <a:rPr b="1" lang="en-US"/>
              <a:t>PLENARIO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2076450" y="1119770"/>
            <a:ext cx="8039100" cy="3332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oppins Medium"/>
              <a:buNone/>
            </a:pPr>
            <a:br>
              <a:rPr lang="en-US" sz="3600">
                <a:solidFill>
                  <a:schemeClr val="accent1"/>
                </a:solidFill>
              </a:rPr>
            </a:br>
            <a:br>
              <a:rPr lang="en-US" sz="3600">
                <a:solidFill>
                  <a:schemeClr val="accent1"/>
                </a:solidFill>
              </a:rPr>
            </a:br>
            <a:r>
              <a:rPr b="1" lang="en-US">
                <a:solidFill>
                  <a:srgbClr val="042B15"/>
                </a:solidFill>
              </a:rPr>
              <a:t>DINAMIKAREN ONDORIOAK</a:t>
            </a:r>
            <a:br>
              <a:rPr b="1" lang="en-US">
                <a:solidFill>
                  <a:srgbClr val="042B15"/>
                </a:solidFill>
              </a:rPr>
            </a:br>
            <a:r>
              <a:rPr b="1" lang="en-US">
                <a:solidFill>
                  <a:srgbClr val="042B15"/>
                </a:solidFill>
              </a:rPr>
              <a:t> </a:t>
            </a:r>
            <a:br>
              <a:rPr b="1" lang="en-US">
                <a:solidFill>
                  <a:srgbClr val="042B15"/>
                </a:solidFill>
              </a:rPr>
            </a:br>
            <a:r>
              <a:rPr b="1" lang="en-US"/>
              <a:t>CONCLUSIONES DE LA DINÁMICA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idx="1" type="body"/>
          </p:nvPr>
        </p:nvSpPr>
        <p:spPr>
          <a:xfrm>
            <a:off x="0" y="5551713"/>
            <a:ext cx="10658224" cy="130628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/>
          <a:p>
            <a:pPr indent="127000" lvl="0" marL="50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i="0" sz="2800" u="none" cap="none" strike="noStrike">
              <a:solidFill>
                <a:srgbClr val="042B1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51" name="Google Shape;151;p24"/>
          <p:cNvSpPr txBox="1"/>
          <p:nvPr>
            <p:ph idx="3" type="body"/>
          </p:nvPr>
        </p:nvSpPr>
        <p:spPr>
          <a:xfrm>
            <a:off x="0" y="0"/>
            <a:ext cx="12193200" cy="2280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/>
          <a:p>
            <a:pPr indent="127000" lvl="0" marL="50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i="0" sz="2800" u="none" cap="none" strike="noStrike">
              <a:solidFill>
                <a:srgbClr val="042B1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52" name="Google Shape;152;p24"/>
          <p:cNvSpPr txBox="1"/>
          <p:nvPr/>
        </p:nvSpPr>
        <p:spPr>
          <a:xfrm>
            <a:off x="250850" y="879924"/>
            <a:ext cx="11594150" cy="745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br>
              <a:rPr b="0" i="0" lang="en-US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53" name="Google Shape;153;p24"/>
          <p:cNvSpPr txBox="1"/>
          <p:nvPr>
            <p:ph type="title"/>
          </p:nvPr>
        </p:nvSpPr>
        <p:spPr>
          <a:xfrm>
            <a:off x="601249" y="5758841"/>
            <a:ext cx="7910187" cy="4853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oppins Medium"/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54" name="Google Shape;154;p24"/>
          <p:cNvSpPr txBox="1"/>
          <p:nvPr/>
        </p:nvSpPr>
        <p:spPr>
          <a:xfrm>
            <a:off x="646972" y="1243788"/>
            <a:ext cx="8181649" cy="1624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NOLA JARRAITU PARTE HARTZEN?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¿CÓMO SEGUIR PARTICIPANDO?</a:t>
            </a:r>
            <a:br>
              <a:rPr b="1" i="0" lang="en-US" sz="3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cxnSp>
        <p:nvCxnSpPr>
          <p:cNvPr id="155" name="Google Shape;155;p24"/>
          <p:cNvCxnSpPr/>
          <p:nvPr/>
        </p:nvCxnSpPr>
        <p:spPr>
          <a:xfrm>
            <a:off x="4339197" y="2809126"/>
            <a:ext cx="1" cy="965402"/>
          </a:xfrm>
          <a:prstGeom prst="straightConnector1">
            <a:avLst/>
          </a:prstGeom>
          <a:noFill/>
          <a:ln cap="flat" cmpd="sng" w="38100">
            <a:solidFill>
              <a:srgbClr val="042B15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156" name="Google Shape;156;p24"/>
          <p:cNvSpPr txBox="1"/>
          <p:nvPr/>
        </p:nvSpPr>
        <p:spPr>
          <a:xfrm>
            <a:off x="1323266" y="4201474"/>
            <a:ext cx="6031852" cy="486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b="1" i="0" lang="en-US" sz="2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bateralabs.eus</a:t>
            </a:r>
            <a:endParaRPr/>
          </a:p>
        </p:txBody>
      </p:sp>
      <p:pic>
        <p:nvPicPr>
          <p:cNvPr descr="Copia de eus.pngGoogle Shape;152;p9" id="157" name="Google Shape;157;p24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6814" r="21005" t="0"/>
          <a:stretch/>
        </p:blipFill>
        <p:spPr>
          <a:xfrm>
            <a:off x="7697424" y="2809113"/>
            <a:ext cx="4022825" cy="313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/>
        </p:nvSpPr>
        <p:spPr>
          <a:xfrm>
            <a:off x="666209" y="2705724"/>
            <a:ext cx="5481952" cy="1343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ESKERRIK ASKO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MUCHAS GRACIAS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type="title"/>
          </p:nvPr>
        </p:nvSpPr>
        <p:spPr>
          <a:xfrm>
            <a:off x="601248" y="5758841"/>
            <a:ext cx="7910102" cy="485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oppins Medium"/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54" name="Google Shape;54;p11"/>
          <p:cNvSpPr/>
          <p:nvPr/>
        </p:nvSpPr>
        <p:spPr>
          <a:xfrm>
            <a:off x="0" y="5277599"/>
            <a:ext cx="12193200" cy="158040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50800" lvl="0" marL="50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2800"/>
              <a:buFont typeface="Poppins Medium"/>
              <a:buNone/>
            </a:pPr>
            <a:r>
              <a:t/>
            </a:r>
            <a:endParaRPr b="0" i="0" sz="2800" u="none" cap="none" strike="noStrike">
              <a:solidFill>
                <a:srgbClr val="042B1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55" name="Google Shape;55;p11"/>
          <p:cNvSpPr/>
          <p:nvPr/>
        </p:nvSpPr>
        <p:spPr>
          <a:xfrm>
            <a:off x="0" y="0"/>
            <a:ext cx="12193200" cy="2280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50800" lvl="0" marL="50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42B1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1"/>
          <p:cNvSpPr txBox="1"/>
          <p:nvPr/>
        </p:nvSpPr>
        <p:spPr>
          <a:xfrm>
            <a:off x="334324" y="1937999"/>
            <a:ext cx="11523352" cy="1749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-2880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Herritarrek klima-aldaketari heltzeko parte hartze prozesua. </a:t>
            </a:r>
            <a:r>
              <a:rPr b="0" i="0" lang="en-US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Proceso de participación ciudadana para abordar el cambio climático.</a:t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80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Eskualdeko deliberazio eta baterako sorkuntzarako </a:t>
            </a:r>
            <a:r>
              <a:rPr b="0" i="0" lang="en-US" sz="2000" u="none" cap="none" strike="noStrike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laborategiak.</a:t>
            </a:r>
            <a:r>
              <a:rPr b="0" i="0" lang="en-US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Laboratorios comarcales de deliberación y co-creación.</a:t>
            </a:r>
            <a:endParaRPr/>
          </a:p>
        </p:txBody>
      </p:sp>
      <p:sp>
        <p:nvSpPr>
          <p:cNvPr id="57" name="Google Shape;57;p11"/>
          <p:cNvSpPr txBox="1"/>
          <p:nvPr/>
        </p:nvSpPr>
        <p:spPr>
          <a:xfrm>
            <a:off x="646975" y="990051"/>
            <a:ext cx="11061650" cy="68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4200"/>
              <a:buFont typeface="Arial"/>
              <a:buNone/>
            </a:pPr>
            <a:r>
              <a:rPr b="1" i="0" lang="en-US" sz="4200" u="none" cap="none" strike="noStrike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ZER DA? </a:t>
            </a:r>
            <a:r>
              <a:rPr b="1" i="0" lang="en-US" sz="4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¿QUÉ ES?</a:t>
            </a:r>
            <a:endParaRPr/>
          </a:p>
        </p:txBody>
      </p:sp>
      <p:sp>
        <p:nvSpPr>
          <p:cNvPr id="58" name="Google Shape;58;p11"/>
          <p:cNvSpPr txBox="1"/>
          <p:nvPr/>
        </p:nvSpPr>
        <p:spPr>
          <a:xfrm>
            <a:off x="4251274" y="3584700"/>
            <a:ext cx="7652102" cy="15732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SAIO GUZTIRA / </a:t>
            </a:r>
            <a:r>
              <a:rPr b="1" i="0" lang="en-US" sz="1800" u="sng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 SESIONES EN TOTAL:</a:t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42B1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❖"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1.saioa: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erronkak lurreratu / </a:t>
            </a:r>
            <a:r>
              <a:rPr b="0" i="0" lang="en-US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1ª sesión: aterrizar retos </a:t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❖"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2.saioa: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proposamenak egitea / </a:t>
            </a:r>
            <a:r>
              <a:rPr b="0" i="0" lang="en-US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2ª sesión: realización de propuestas</a:t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❖"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3.saioa: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zehaztutako proiektuaren aurkezpena / </a:t>
            </a:r>
            <a:r>
              <a:rPr b="0" i="0" lang="en-US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3ª sesión: presentación del proyecto definido</a:t>
            </a:r>
            <a:endParaRPr/>
          </a:p>
        </p:txBody>
      </p:sp>
      <p:cxnSp>
        <p:nvCxnSpPr>
          <p:cNvPr id="59" name="Google Shape;59;p11"/>
          <p:cNvCxnSpPr/>
          <p:nvPr/>
        </p:nvCxnSpPr>
        <p:spPr>
          <a:xfrm>
            <a:off x="3021475" y="3710175"/>
            <a:ext cx="766801" cy="377101"/>
          </a:xfrm>
          <a:prstGeom prst="straightConnector1">
            <a:avLst/>
          </a:prstGeom>
          <a:noFill/>
          <a:ln cap="flat" cmpd="sng" w="9525">
            <a:solidFill>
              <a:srgbClr val="07381C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/>
          <p:nvPr>
            <p:ph type="title"/>
          </p:nvPr>
        </p:nvSpPr>
        <p:spPr>
          <a:xfrm>
            <a:off x="601248" y="5758841"/>
            <a:ext cx="7910102" cy="485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oppins Medium"/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65" name="Google Shape;65;p12"/>
          <p:cNvSpPr/>
          <p:nvPr/>
        </p:nvSpPr>
        <p:spPr>
          <a:xfrm>
            <a:off x="0" y="5277599"/>
            <a:ext cx="12193200" cy="158040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50800" lvl="0" marL="50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2800"/>
              <a:buFont typeface="Poppins Medium"/>
              <a:buNone/>
            </a:pPr>
            <a:r>
              <a:t/>
            </a:r>
            <a:endParaRPr b="0" i="0" sz="2800" u="none" cap="none" strike="noStrike">
              <a:solidFill>
                <a:srgbClr val="042B1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66" name="Google Shape;66;p12"/>
          <p:cNvSpPr/>
          <p:nvPr/>
        </p:nvSpPr>
        <p:spPr>
          <a:xfrm>
            <a:off x="0" y="0"/>
            <a:ext cx="12193200" cy="2280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50800" lvl="0" marL="50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42B1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2"/>
          <p:cNvSpPr txBox="1"/>
          <p:nvPr/>
        </p:nvSpPr>
        <p:spPr>
          <a:xfrm>
            <a:off x="733674" y="563627"/>
            <a:ext cx="4922752" cy="996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EUSKARRI FISIKOA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SOPORTE FÍSICO  </a:t>
            </a:r>
            <a:endParaRPr/>
          </a:p>
        </p:txBody>
      </p:sp>
      <p:sp>
        <p:nvSpPr>
          <p:cNvPr id="68" name="Google Shape;68;p12"/>
          <p:cNvSpPr txBox="1"/>
          <p:nvPr/>
        </p:nvSpPr>
        <p:spPr>
          <a:xfrm>
            <a:off x="6101399" y="644580"/>
            <a:ext cx="5692551" cy="996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PLATAFORMA DIGITALA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PLATAFORMA DIGITAL</a:t>
            </a:r>
            <a:endParaRPr/>
          </a:p>
        </p:txBody>
      </p:sp>
      <p:pic>
        <p:nvPicPr>
          <p:cNvPr descr="SOPORTE FISICO.JPGGoogle Shape;64;g386b1d0f494_0_0" id="69" name="Google Shape;69;p12"/>
          <p:cNvPicPr preferRelativeResize="0"/>
          <p:nvPr/>
        </p:nvPicPr>
        <p:blipFill rotWithShape="1">
          <a:blip r:embed="rId5">
            <a:alphaModFix/>
          </a:blip>
          <a:srcRect b="0" l="0" r="2" t="0"/>
          <a:stretch/>
        </p:blipFill>
        <p:spPr>
          <a:xfrm>
            <a:off x="1153884" y="1894113"/>
            <a:ext cx="4022726" cy="2159001"/>
          </a:xfrm>
          <a:custGeom>
            <a:rect b="b" l="l" r="r" t="t"/>
            <a:pathLst>
              <a:path extrusionOk="0" h="21600" w="21600">
                <a:moveTo>
                  <a:pt x="1933" y="0"/>
                </a:moveTo>
                <a:cubicBezTo>
                  <a:pt x="866" y="0"/>
                  <a:pt x="0" y="1613"/>
                  <a:pt x="0" y="3601"/>
                </a:cubicBezTo>
                <a:lnTo>
                  <a:pt x="0" y="17999"/>
                </a:lnTo>
                <a:cubicBezTo>
                  <a:pt x="0" y="19987"/>
                  <a:pt x="866" y="21600"/>
                  <a:pt x="1933" y="21600"/>
                </a:cubicBezTo>
                <a:lnTo>
                  <a:pt x="19669" y="21600"/>
                </a:lnTo>
                <a:cubicBezTo>
                  <a:pt x="20736" y="21600"/>
                  <a:pt x="21600" y="19987"/>
                  <a:pt x="21600" y="17999"/>
                </a:cubicBezTo>
                <a:lnTo>
                  <a:pt x="21600" y="3601"/>
                </a:lnTo>
                <a:cubicBezTo>
                  <a:pt x="21600" y="1613"/>
                  <a:pt x="20736" y="0"/>
                  <a:pt x="19669" y="0"/>
                </a:cubicBezTo>
                <a:lnTo>
                  <a:pt x="1933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descr="Copia de eus.pngGoogle Shape;65;g386b1d0f494_0_0" id="70" name="Google Shape;70;p12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6814" r="21005" t="0"/>
          <a:stretch/>
        </p:blipFill>
        <p:spPr>
          <a:xfrm>
            <a:off x="7588794" y="1925538"/>
            <a:ext cx="3004114" cy="247021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2"/>
          <p:cNvSpPr txBox="1"/>
          <p:nvPr/>
        </p:nvSpPr>
        <p:spPr>
          <a:xfrm>
            <a:off x="-374476" y="4368975"/>
            <a:ext cx="79101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9144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-US" sz="1500"/>
              <a:t>Irailaren</a:t>
            </a:r>
            <a:r>
              <a:rPr b="1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500"/>
              <a:t>14</a:t>
            </a:r>
            <a:r>
              <a:rPr b="1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tik</a:t>
            </a:r>
            <a:r>
              <a:rPr b="1" lang="en-US" sz="1500"/>
              <a:t> 25ea</a:t>
            </a:r>
            <a:r>
              <a:rPr b="1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rte / </a:t>
            </a:r>
            <a:r>
              <a:rPr b="1" i="0" lang="en-US" sz="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Del </a:t>
            </a:r>
            <a:r>
              <a:rPr b="1" lang="en-US" sz="1500">
                <a:solidFill>
                  <a:schemeClr val="accent2"/>
                </a:solidFill>
              </a:rPr>
              <a:t>14</a:t>
            </a:r>
            <a:r>
              <a:rPr b="1" i="0" lang="en-US" sz="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al 25 de septiembre: </a:t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1371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lang="en-US" sz="1600"/>
              <a:t>Azkoitia, Herriko plaza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en-US" sz="1600">
                <a:solidFill>
                  <a:schemeClr val="accent2"/>
                </a:solidFill>
              </a:rPr>
              <a:t>Plaza del pueblo</a:t>
            </a:r>
            <a:endParaRPr sz="1600">
              <a:solidFill>
                <a:schemeClr val="accent2"/>
              </a:solidFill>
            </a:endParaRPr>
          </a:p>
          <a:p>
            <a:pPr indent="-323850" lvl="1" marL="1371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○"/>
            </a:pPr>
            <a:r>
              <a:rPr lang="en-US" sz="1600">
                <a:solidFill>
                  <a:schemeClr val="dk1"/>
                </a:solidFill>
              </a:rPr>
              <a:t>Azpeitia, Nagusia plaza, 5 /</a:t>
            </a:r>
            <a:r>
              <a:rPr lang="en-US" sz="1600">
                <a:solidFill>
                  <a:schemeClr val="accent2"/>
                </a:solidFill>
              </a:rPr>
              <a:t> Plaza de Nagusia, 5</a:t>
            </a:r>
            <a:endParaRPr sz="1600">
              <a:solidFill>
                <a:schemeClr val="accent2"/>
              </a:solidFill>
            </a:endParaRPr>
          </a:p>
        </p:txBody>
      </p:sp>
      <p:sp>
        <p:nvSpPr>
          <p:cNvPr id="72" name="Google Shape;72;p12"/>
          <p:cNvSpPr/>
          <p:nvPr/>
        </p:nvSpPr>
        <p:spPr>
          <a:xfrm>
            <a:off x="2982649" y="4142775"/>
            <a:ext cx="118501" cy="226201"/>
          </a:xfrm>
          <a:custGeom>
            <a:rect b="b" l="l" r="r" t="t"/>
            <a:pathLst>
              <a:path extrusionOk="0" h="21600" w="21600">
                <a:moveTo>
                  <a:pt x="0" y="15942"/>
                </a:moveTo>
                <a:lnTo>
                  <a:pt x="5400" y="15942"/>
                </a:lnTo>
                <a:lnTo>
                  <a:pt x="5400" y="0"/>
                </a:lnTo>
                <a:lnTo>
                  <a:pt x="16200" y="0"/>
                </a:lnTo>
                <a:lnTo>
                  <a:pt x="16200" y="15942"/>
                </a:lnTo>
                <a:lnTo>
                  <a:pt x="21600" y="15942"/>
                </a:lnTo>
                <a:lnTo>
                  <a:pt x="10800" y="21600"/>
                </a:lnTo>
                <a:close/>
              </a:path>
            </a:pathLst>
          </a:custGeom>
          <a:solidFill>
            <a:srgbClr val="042B15"/>
          </a:solidFill>
          <a:ln cap="flat" cmpd="sng" w="9525">
            <a:solidFill>
              <a:srgbClr val="0738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 Medium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type="title"/>
          </p:nvPr>
        </p:nvSpPr>
        <p:spPr>
          <a:xfrm>
            <a:off x="601248" y="5758841"/>
            <a:ext cx="7910102" cy="485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oppins Medium"/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78" name="Google Shape;78;p13"/>
          <p:cNvSpPr/>
          <p:nvPr/>
        </p:nvSpPr>
        <p:spPr>
          <a:xfrm>
            <a:off x="0" y="5277599"/>
            <a:ext cx="12193200" cy="158040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2800"/>
              <a:buFont typeface="Poppins Medium"/>
              <a:buNone/>
            </a:pPr>
            <a:r>
              <a:t/>
            </a:r>
            <a:endParaRPr b="0" i="0" sz="2800" u="none" cap="none" strike="noStrike">
              <a:solidFill>
                <a:srgbClr val="042B1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79" name="Google Shape;79;p13"/>
          <p:cNvSpPr/>
          <p:nvPr/>
        </p:nvSpPr>
        <p:spPr>
          <a:xfrm>
            <a:off x="6615138" y="515884"/>
            <a:ext cx="4773001" cy="1073177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 Medium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6990863" y="607687"/>
            <a:ext cx="4021551" cy="8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Poppins Medium"/>
              <a:buNone/>
            </a:pPr>
            <a:r>
              <a:rPr b="0" i="0" lang="en-US" sz="1700" u="none" cap="none" strike="noStrike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¿Qué hay después de la creación de propuestas concretas para cada comarca?</a:t>
            </a:r>
            <a:endParaRPr/>
          </a:p>
        </p:txBody>
      </p:sp>
      <p:sp>
        <p:nvSpPr>
          <p:cNvPr id="81" name="Google Shape;81;p13"/>
          <p:cNvSpPr txBox="1"/>
          <p:nvPr/>
        </p:nvSpPr>
        <p:spPr>
          <a:xfrm>
            <a:off x="6451313" y="1907159"/>
            <a:ext cx="5100651" cy="1913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-2626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resultados del proceso quedarán recogidos en un </a:t>
            </a:r>
            <a:r>
              <a:rPr b="1" i="0" lang="en-US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Portfolio Final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42B1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26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Compromiso real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del departamento de sostenibilidad de la DFG.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42B1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26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desarrollo de un </a:t>
            </a:r>
            <a:r>
              <a:rPr b="1" i="0" lang="en-US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Proyecto por Comarca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82" name="Google Shape;82;p13"/>
          <p:cNvSpPr/>
          <p:nvPr/>
        </p:nvSpPr>
        <p:spPr>
          <a:xfrm>
            <a:off x="584074" y="526105"/>
            <a:ext cx="4773002" cy="107317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 Medium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83" name="Google Shape;83;p13"/>
          <p:cNvSpPr txBox="1"/>
          <p:nvPr/>
        </p:nvSpPr>
        <p:spPr>
          <a:xfrm>
            <a:off x="959799" y="493371"/>
            <a:ext cx="4021552" cy="1031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Poppins Medium"/>
              <a:buNone/>
            </a:pPr>
            <a:r>
              <a:rPr b="0" i="0" lang="en-US" sz="1700" u="none" cap="none" strike="noStrike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700"/>
              <a:buFont typeface="Poppins Medium"/>
              <a:buNone/>
            </a:pPr>
            <a:r>
              <a:rPr b="0" i="0" lang="en-US" sz="1700" u="none" cap="none" strike="noStrike">
                <a:solidFill>
                  <a:srgbClr val="042B1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Zer dago eskualde bakoitzerako proposamen zehatzak sortu ondoren?</a:t>
            </a:r>
            <a:endParaRPr/>
          </a:p>
        </p:txBody>
      </p:sp>
      <p:sp>
        <p:nvSpPr>
          <p:cNvPr id="84" name="Google Shape;84;p13"/>
          <p:cNvSpPr txBox="1"/>
          <p:nvPr/>
        </p:nvSpPr>
        <p:spPr>
          <a:xfrm>
            <a:off x="420249" y="1917380"/>
            <a:ext cx="5100652" cy="1913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-2626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Prozesuaren emaitzak </a:t>
            </a:r>
            <a:r>
              <a:rPr b="1" i="0" lang="en-US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azken portfolio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batean jasoko dira.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42B1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26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GFAko iraunkortasun sailaren </a:t>
            </a:r>
            <a:r>
              <a:rPr b="1" i="0" lang="en-US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benetako konpromisoa.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42B1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26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Eskualdeka proiektu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bat garatzea.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" name="Google Shape;85;p13"/>
          <p:cNvCxnSpPr/>
          <p:nvPr/>
        </p:nvCxnSpPr>
        <p:spPr>
          <a:xfrm>
            <a:off x="6073454" y="280824"/>
            <a:ext cx="30601" cy="4619701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Google Shape;81;g3cb51e141cc_0_0" id="86" name="Google Shape;8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0649" y="3896574"/>
            <a:ext cx="4071900" cy="2712602"/>
          </a:xfrm>
          <a:custGeom>
            <a:rect b="b" l="l" r="r" t="t"/>
            <a:pathLst>
              <a:path extrusionOk="0" h="21600" w="21600">
                <a:moveTo>
                  <a:pt x="2398" y="0"/>
                </a:moveTo>
                <a:cubicBezTo>
                  <a:pt x="1073" y="0"/>
                  <a:pt x="0" y="1611"/>
                  <a:pt x="0" y="3599"/>
                </a:cubicBezTo>
                <a:lnTo>
                  <a:pt x="0" y="18001"/>
                </a:lnTo>
                <a:cubicBezTo>
                  <a:pt x="0" y="19989"/>
                  <a:pt x="1073" y="21600"/>
                  <a:pt x="2398" y="21600"/>
                </a:cubicBezTo>
                <a:lnTo>
                  <a:pt x="19202" y="21600"/>
                </a:lnTo>
                <a:cubicBezTo>
                  <a:pt x="20527" y="21600"/>
                  <a:pt x="21600" y="19989"/>
                  <a:pt x="21600" y="18001"/>
                </a:cubicBezTo>
                <a:lnTo>
                  <a:pt x="21600" y="3599"/>
                </a:lnTo>
                <a:cubicBezTo>
                  <a:pt x="21600" y="1611"/>
                  <a:pt x="20527" y="0"/>
                  <a:pt x="19202" y="0"/>
                </a:cubicBezTo>
                <a:lnTo>
                  <a:pt x="2398" y="0"/>
                </a:lnTo>
                <a:close/>
              </a:path>
            </a:pathLst>
          </a:custGeom>
          <a:noFill/>
          <a:ln>
            <a:noFill/>
          </a:ln>
          <a:effectLst>
            <a:outerShdw blurRad="50800" rotWithShape="0" dir="2700000" dist="3810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55449" y="2481149"/>
            <a:ext cx="11878802" cy="1461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</a:pPr>
            <a:r>
              <a:rPr b="1" lang="en-US" sz="4300">
                <a:latin typeface="Arial"/>
                <a:ea typeface="Arial"/>
                <a:cs typeface="Arial"/>
                <a:sym typeface="Arial"/>
              </a:rPr>
              <a:t>SAIOAREN HELBURUA ETA EGITURA</a:t>
            </a:r>
            <a:br>
              <a:rPr b="1" lang="en-US" sz="4300">
                <a:latin typeface="Arial"/>
                <a:ea typeface="Arial"/>
                <a:cs typeface="Arial"/>
                <a:sym typeface="Arial"/>
              </a:rPr>
            </a:br>
            <a:r>
              <a:rPr lang="en-US">
                <a:solidFill>
                  <a:srgbClr val="042B15"/>
                </a:solidFill>
              </a:rPr>
              <a:t>OBJETIVO Y ESTRUCTURA DE LA SESIÓN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idx="1" type="body"/>
          </p:nvPr>
        </p:nvSpPr>
        <p:spPr>
          <a:xfrm>
            <a:off x="0" y="5277599"/>
            <a:ext cx="12193200" cy="158040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/>
          <a:p>
            <a:pPr indent="127000" lvl="0" marL="50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i="0" sz="2800" u="none" cap="none" strike="noStrike">
              <a:solidFill>
                <a:srgbClr val="042B1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97" name="Google Shape;97;p15"/>
          <p:cNvSpPr txBox="1"/>
          <p:nvPr>
            <p:ph idx="3" type="body"/>
          </p:nvPr>
        </p:nvSpPr>
        <p:spPr>
          <a:xfrm>
            <a:off x="0" y="0"/>
            <a:ext cx="12193200" cy="2280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/>
          <a:p>
            <a:pPr indent="127000" lvl="0" marL="50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i="0" sz="2800" u="none" cap="none" strike="noStrike">
              <a:solidFill>
                <a:srgbClr val="042B1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250850" y="879925"/>
            <a:ext cx="11594150" cy="2192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“Lurraldeak hitz egiten du”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"El territorio habla”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42B1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Post-its-en bidezko mapa parte-hartzailea / </a:t>
            </a:r>
            <a:r>
              <a:rPr b="0" i="0" lang="en-US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Mapa participativo con post-its</a:t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Osoko bilkura / </a:t>
            </a:r>
            <a:r>
              <a:rPr b="0" i="0" lang="en-US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Plenario</a:t>
            </a:r>
            <a:br>
              <a:rPr b="0" i="0" lang="en-US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cxnSp>
        <p:nvCxnSpPr>
          <p:cNvPr id="99" name="Google Shape;99;p15"/>
          <p:cNvCxnSpPr/>
          <p:nvPr/>
        </p:nvCxnSpPr>
        <p:spPr>
          <a:xfrm>
            <a:off x="2103535" y="3057455"/>
            <a:ext cx="1351501" cy="743101"/>
          </a:xfrm>
          <a:prstGeom prst="straightConnector1">
            <a:avLst/>
          </a:prstGeom>
          <a:noFill/>
          <a:ln cap="flat" cmpd="sng" w="9525">
            <a:solidFill>
              <a:srgbClr val="07381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0" name="Google Shape;100;p15"/>
          <p:cNvSpPr txBox="1"/>
          <p:nvPr/>
        </p:nvSpPr>
        <p:spPr>
          <a:xfrm>
            <a:off x="3500750" y="2755400"/>
            <a:ext cx="7969251" cy="209052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Erronka klimatikoak non gertatzen diren kolektiboki lokalizatzea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 </a:t>
            </a:r>
            <a:r>
              <a:rPr b="0" i="0" lang="en-US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Localizar colectivamente dónde ocurren los retos climáticos</a:t>
            </a:r>
            <a:endParaRPr/>
          </a:p>
          <a:p>
            <a:pPr indent="-571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42B1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Arazo abstraktuetatik, erronka lokalizatuetara pasatzea eskualdez eskualde / </a:t>
            </a:r>
            <a:r>
              <a:rPr b="0" i="0" lang="en-US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pasar de problemas abstractos a retos localizados comarca a comarca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námica de Post-its.pngGoogle Shape;100;g3c432d7f31d_0_34" id="105" name="Google Shape;105;p16"/>
          <p:cNvPicPr preferRelativeResize="0"/>
          <p:nvPr/>
        </p:nvPicPr>
        <p:blipFill rotWithShape="1">
          <a:blip r:embed="rId3">
            <a:alphaModFix/>
          </a:blip>
          <a:srcRect b="0" l="4696" r="45016" t="0"/>
          <a:stretch/>
        </p:blipFill>
        <p:spPr>
          <a:xfrm>
            <a:off x="6553675" y="1171075"/>
            <a:ext cx="4905875" cy="548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tGPT Image 7 feb 2026, 08_33_49.pngGoogle Shape;101;g3c432d7f31d_0_34" id="106" name="Google Shape;106;p16"/>
          <p:cNvPicPr preferRelativeResize="0"/>
          <p:nvPr/>
        </p:nvPicPr>
        <p:blipFill rotWithShape="1">
          <a:blip r:embed="rId4">
            <a:alphaModFix/>
          </a:blip>
          <a:srcRect b="2963" l="7669" r="23550" t="2670"/>
          <a:stretch/>
        </p:blipFill>
        <p:spPr>
          <a:xfrm>
            <a:off x="748525" y="1263961"/>
            <a:ext cx="4905877" cy="530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title"/>
          </p:nvPr>
        </p:nvSpPr>
        <p:spPr>
          <a:xfrm>
            <a:off x="1596349" y="1351274"/>
            <a:ext cx="8519102" cy="33324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Poppins Medium"/>
              <a:buNone/>
            </a:pPr>
            <a:br>
              <a:rPr lang="en-US" sz="3200"/>
            </a:br>
            <a:r>
              <a:rPr b="1" lang="en-US">
                <a:solidFill>
                  <a:srgbClr val="042B15"/>
                </a:solidFill>
              </a:rPr>
              <a:t>Non ikusten duzu gaur egun erronka klimatiko argi bat Urola Erdian?</a:t>
            </a:r>
            <a:br>
              <a:rPr b="1" lang="en-US">
                <a:solidFill>
                  <a:srgbClr val="042B15"/>
                </a:solidFill>
              </a:rPr>
            </a:br>
            <a:r>
              <a:rPr b="1" lang="en-US">
                <a:solidFill>
                  <a:srgbClr val="042B15"/>
                </a:solidFill>
              </a:rPr>
              <a:t> </a:t>
            </a:r>
            <a:br>
              <a:rPr b="1" lang="en-US">
                <a:solidFill>
                  <a:srgbClr val="042B15"/>
                </a:solidFill>
              </a:rPr>
            </a:br>
            <a:r>
              <a:rPr b="1" lang="en-US"/>
              <a:t>¿Dónde ves hoy un reto climático claro en Urola Erdia?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/>
        </p:nvSpPr>
        <p:spPr>
          <a:xfrm>
            <a:off x="1240480" y="1205030"/>
            <a:ext cx="9711052" cy="4819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457200" lvl="1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2900"/>
              <a:buFont typeface="Arial"/>
              <a:buNone/>
            </a:pPr>
            <a:r>
              <a:rPr b="1" i="0" lang="en-US" sz="2900" u="none" cap="none" strike="noStrike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Eskualde honetan antzemandako ardatzak kontuan hartuz, erronkak identifikatzeko erabiliko ditugun kolore-kodeak aurkezten dizkizuegu:</a:t>
            </a:r>
            <a:endParaRPr/>
          </a:p>
          <a:p>
            <a:pPr indent="45720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t/>
            </a:r>
            <a:endParaRPr b="1" i="0" sz="29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1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t/>
            </a:r>
            <a:endParaRPr b="1" i="0" sz="29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1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t/>
            </a:r>
            <a:endParaRPr b="1" i="0" sz="29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1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t/>
            </a:r>
            <a:endParaRPr b="1" i="0" sz="29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1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Arial"/>
              <a:buNone/>
            </a:pPr>
            <a:r>
              <a:rPr b="1" i="0" lang="en-US" sz="2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Teniendo en cuenta los ejes detectados en esta comarca os presentamos los códigos de colores con los que vamos a identificar los retos:</a:t>
            </a:r>
            <a:endParaRPr/>
          </a:p>
        </p:txBody>
      </p:sp>
      <p:pic>
        <p:nvPicPr>
          <p:cNvPr descr="Google Shape;112;p8" id="117" name="Google Shape;11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7374" y="2986286"/>
            <a:ext cx="2207428" cy="159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42B15"/>
      </a:dk1>
      <a:lt1>
        <a:srgbClr val="FFFFFF"/>
      </a:lt1>
      <a:dk2>
        <a:srgbClr val="A7A7A7"/>
      </a:dk2>
      <a:lt2>
        <a:srgbClr val="535353"/>
      </a:lt2>
      <a:accent1>
        <a:srgbClr val="ACFF7B"/>
      </a:accent1>
      <a:accent2>
        <a:srgbClr val="008238"/>
      </a:accent2>
      <a:accent3>
        <a:srgbClr val="608F45"/>
      </a:accent3>
      <a:accent4>
        <a:srgbClr val="00491F"/>
      </a:accent4>
      <a:accent5>
        <a:srgbClr val="4A6E35"/>
      </a:accent5>
      <a:accent6>
        <a:srgbClr val="003818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FF7B"/>
      </a:accent1>
      <a:accent2>
        <a:srgbClr val="008238"/>
      </a:accent2>
      <a:accent3>
        <a:srgbClr val="608F45"/>
      </a:accent3>
      <a:accent4>
        <a:srgbClr val="00491F"/>
      </a:accent4>
      <a:accent5>
        <a:srgbClr val="4A6E35"/>
      </a:accent5>
      <a:accent6>
        <a:srgbClr val="003818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